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9"/>
  </p:notesMasterIdLst>
  <p:sldIdLst>
    <p:sldId id="257" r:id="rId2"/>
    <p:sldId id="355" r:id="rId3"/>
    <p:sldId id="547" r:id="rId4"/>
    <p:sldId id="258" r:id="rId5"/>
    <p:sldId id="259" r:id="rId6"/>
    <p:sldId id="260" r:id="rId7"/>
    <p:sldId id="338" r:id="rId8"/>
    <p:sldId id="340" r:id="rId9"/>
    <p:sldId id="341" r:id="rId10"/>
    <p:sldId id="348" r:id="rId11"/>
    <p:sldId id="343" r:id="rId12"/>
    <p:sldId id="463" r:id="rId13"/>
    <p:sldId id="345" r:id="rId14"/>
    <p:sldId id="346" r:id="rId15"/>
    <p:sldId id="347" r:id="rId16"/>
    <p:sldId id="356" r:id="rId17"/>
    <p:sldId id="262" r:id="rId18"/>
    <p:sldId id="344" r:id="rId19"/>
    <p:sldId id="349" r:id="rId20"/>
    <p:sldId id="350" r:id="rId21"/>
    <p:sldId id="464" r:id="rId22"/>
    <p:sldId id="357" r:id="rId23"/>
    <p:sldId id="465" r:id="rId24"/>
    <p:sldId id="359" r:id="rId25"/>
    <p:sldId id="360" r:id="rId26"/>
    <p:sldId id="361" r:id="rId27"/>
    <p:sldId id="362" r:id="rId28"/>
    <p:sldId id="466" r:id="rId29"/>
    <p:sldId id="467" r:id="rId30"/>
    <p:sldId id="468" r:id="rId31"/>
    <p:sldId id="369" r:id="rId32"/>
    <p:sldId id="365" r:id="rId33"/>
    <p:sldId id="469" r:id="rId34"/>
    <p:sldId id="366" r:id="rId35"/>
    <p:sldId id="470" r:id="rId36"/>
    <p:sldId id="398" r:id="rId37"/>
    <p:sldId id="471" r:id="rId38"/>
    <p:sldId id="472" r:id="rId39"/>
    <p:sldId id="473" r:id="rId40"/>
    <p:sldId id="474" r:id="rId41"/>
    <p:sldId id="475" r:id="rId42"/>
    <p:sldId id="478" r:id="rId43"/>
    <p:sldId id="476" r:id="rId44"/>
    <p:sldId id="371" r:id="rId45"/>
    <p:sldId id="378" r:id="rId46"/>
    <p:sldId id="379" r:id="rId47"/>
    <p:sldId id="380" r:id="rId48"/>
    <p:sldId id="381" r:id="rId49"/>
    <p:sldId id="400" r:id="rId50"/>
    <p:sldId id="383" r:id="rId51"/>
    <p:sldId id="384" r:id="rId52"/>
    <p:sldId id="385" r:id="rId53"/>
    <p:sldId id="386" r:id="rId54"/>
    <p:sldId id="387" r:id="rId55"/>
    <p:sldId id="441" r:id="rId56"/>
    <p:sldId id="480" r:id="rId57"/>
    <p:sldId id="481" r:id="rId58"/>
    <p:sldId id="443" r:id="rId59"/>
    <p:sldId id="482" r:id="rId60"/>
    <p:sldId id="483" r:id="rId61"/>
    <p:sldId id="484" r:id="rId62"/>
    <p:sldId id="444" r:id="rId63"/>
    <p:sldId id="452" r:id="rId64"/>
    <p:sldId id="485" r:id="rId65"/>
    <p:sldId id="486" r:id="rId66"/>
    <p:sldId id="487" r:id="rId67"/>
    <p:sldId id="488" r:id="rId68"/>
    <p:sldId id="458" r:id="rId69"/>
    <p:sldId id="491" r:id="rId70"/>
    <p:sldId id="493" r:id="rId71"/>
    <p:sldId id="494" r:id="rId72"/>
    <p:sldId id="495" r:id="rId73"/>
    <p:sldId id="496" r:id="rId74"/>
    <p:sldId id="497" r:id="rId75"/>
    <p:sldId id="498" r:id="rId76"/>
    <p:sldId id="499" r:id="rId77"/>
    <p:sldId id="500" r:id="rId78"/>
    <p:sldId id="549" r:id="rId79"/>
    <p:sldId id="550" r:id="rId80"/>
    <p:sldId id="551" r:id="rId81"/>
    <p:sldId id="552" r:id="rId82"/>
    <p:sldId id="553" r:id="rId83"/>
    <p:sldId id="554" r:id="rId84"/>
    <p:sldId id="555" r:id="rId85"/>
    <p:sldId id="556" r:id="rId86"/>
    <p:sldId id="557" r:id="rId87"/>
    <p:sldId id="558" r:id="rId88"/>
    <p:sldId id="559" r:id="rId89"/>
    <p:sldId id="560" r:id="rId90"/>
    <p:sldId id="561" r:id="rId91"/>
    <p:sldId id="562" r:id="rId92"/>
    <p:sldId id="563" r:id="rId93"/>
    <p:sldId id="564" r:id="rId94"/>
    <p:sldId id="565" r:id="rId95"/>
    <p:sldId id="566" r:id="rId96"/>
    <p:sldId id="576" r:id="rId97"/>
    <p:sldId id="502" r:id="rId98"/>
    <p:sldId id="567" r:id="rId99"/>
    <p:sldId id="568" r:id="rId100"/>
    <p:sldId id="569" r:id="rId101"/>
    <p:sldId id="577" r:id="rId102"/>
    <p:sldId id="570" r:id="rId103"/>
    <p:sldId id="571" r:id="rId104"/>
    <p:sldId id="572" r:id="rId105"/>
    <p:sldId id="573" r:id="rId106"/>
    <p:sldId id="574" r:id="rId107"/>
    <p:sldId id="575" r:id="rId108"/>
    <p:sldId id="578" r:id="rId109"/>
    <p:sldId id="581" r:id="rId110"/>
    <p:sldId id="582" r:id="rId111"/>
    <p:sldId id="583" r:id="rId112"/>
    <p:sldId id="584" r:id="rId113"/>
    <p:sldId id="585" r:id="rId114"/>
    <p:sldId id="586" r:id="rId115"/>
    <p:sldId id="588" r:id="rId116"/>
    <p:sldId id="589" r:id="rId117"/>
    <p:sldId id="590" r:id="rId118"/>
    <p:sldId id="591" r:id="rId119"/>
    <p:sldId id="592" r:id="rId120"/>
    <p:sldId id="593" r:id="rId121"/>
    <p:sldId id="594" r:id="rId122"/>
    <p:sldId id="595" r:id="rId123"/>
    <p:sldId id="596" r:id="rId124"/>
    <p:sldId id="597" r:id="rId125"/>
    <p:sldId id="598" r:id="rId126"/>
    <p:sldId id="599" r:id="rId127"/>
    <p:sldId id="600" r:id="rId128"/>
    <p:sldId id="602" r:id="rId129"/>
    <p:sldId id="601" r:id="rId130"/>
    <p:sldId id="603" r:id="rId131"/>
    <p:sldId id="604" r:id="rId132"/>
    <p:sldId id="605" r:id="rId133"/>
    <p:sldId id="606" r:id="rId134"/>
    <p:sldId id="607" r:id="rId135"/>
    <p:sldId id="608" r:id="rId136"/>
    <p:sldId id="609" r:id="rId137"/>
    <p:sldId id="614" r:id="rId138"/>
    <p:sldId id="615" r:id="rId139"/>
    <p:sldId id="616" r:id="rId140"/>
    <p:sldId id="610" r:id="rId141"/>
    <p:sldId id="617" r:id="rId142"/>
    <p:sldId id="611" r:id="rId143"/>
    <p:sldId id="612" r:id="rId144"/>
    <p:sldId id="613" r:id="rId145"/>
    <p:sldId id="618" r:id="rId146"/>
    <p:sldId id="619" r:id="rId147"/>
    <p:sldId id="620" r:id="rId148"/>
    <p:sldId id="628" r:id="rId149"/>
    <p:sldId id="625" r:id="rId150"/>
    <p:sldId id="629" r:id="rId151"/>
    <p:sldId id="630" r:id="rId152"/>
    <p:sldId id="631" r:id="rId153"/>
    <p:sldId id="626" r:id="rId154"/>
    <p:sldId id="627" r:id="rId155"/>
    <p:sldId id="633" r:id="rId156"/>
    <p:sldId id="634" r:id="rId157"/>
    <p:sldId id="632" r:id="rId158"/>
    <p:sldId id="635" r:id="rId159"/>
    <p:sldId id="636" r:id="rId160"/>
    <p:sldId id="637" r:id="rId161"/>
    <p:sldId id="638" r:id="rId162"/>
    <p:sldId id="639" r:id="rId163"/>
    <p:sldId id="640" r:id="rId164"/>
    <p:sldId id="641" r:id="rId165"/>
    <p:sldId id="642" r:id="rId166"/>
    <p:sldId id="643" r:id="rId167"/>
    <p:sldId id="644" r:id="rId168"/>
    <p:sldId id="645" r:id="rId169"/>
    <p:sldId id="646" r:id="rId170"/>
    <p:sldId id="647" r:id="rId171"/>
    <p:sldId id="648" r:id="rId172"/>
    <p:sldId id="649" r:id="rId173"/>
    <p:sldId id="650" r:id="rId174"/>
    <p:sldId id="651" r:id="rId175"/>
    <p:sldId id="623" r:id="rId176"/>
    <p:sldId id="624" r:id="rId177"/>
    <p:sldId id="621" r:id="rId1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09" autoAdjust="0"/>
    <p:restoredTop sz="95341" autoAdjust="0"/>
  </p:normalViewPr>
  <p:slideViewPr>
    <p:cSldViewPr>
      <p:cViewPr varScale="1">
        <p:scale>
          <a:sx n="70" d="100"/>
          <a:sy n="70" d="100"/>
        </p:scale>
        <p:origin x="-1374" y="-90"/>
      </p:cViewPr>
      <p:guideLst>
        <p:guide orient="horz" pos="2160"/>
        <p:guide pos="2880"/>
      </p:guideLst>
    </p:cSldViewPr>
  </p:slideViewPr>
  <p:notesTextViewPr>
    <p:cViewPr>
      <p:scale>
        <a:sx n="100" d="100"/>
        <a:sy n="100" d="100"/>
      </p:scale>
      <p:origin x="0" y="0"/>
    </p:cViewPr>
  </p:notesTextViewPr>
  <p:sorterViewPr>
    <p:cViewPr>
      <p:scale>
        <a:sx n="50" d="100"/>
        <a:sy n="50" d="100"/>
      </p:scale>
      <p:origin x="0" y="1189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38" Type="http://schemas.openxmlformats.org/officeDocument/2006/relationships/slide" Target="slides/slide137.xml" /><Relationship Id="rId154" Type="http://schemas.openxmlformats.org/officeDocument/2006/relationships/slide" Target="slides/slide153.xml" /><Relationship Id="rId159" Type="http://schemas.openxmlformats.org/officeDocument/2006/relationships/slide" Target="slides/slide158.xml" /><Relationship Id="rId175" Type="http://schemas.openxmlformats.org/officeDocument/2006/relationships/slide" Target="slides/slide174.xml" /><Relationship Id="rId170" Type="http://schemas.openxmlformats.org/officeDocument/2006/relationships/slide" Target="slides/slide169.xml" /><Relationship Id="rId16" Type="http://schemas.openxmlformats.org/officeDocument/2006/relationships/slide" Target="slides/slide15.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37" Type="http://schemas.openxmlformats.org/officeDocument/2006/relationships/slide" Target="slides/slide36.xml" /><Relationship Id="rId53" Type="http://schemas.openxmlformats.org/officeDocument/2006/relationships/slide" Target="slides/slide52.xml" /><Relationship Id="rId58" Type="http://schemas.openxmlformats.org/officeDocument/2006/relationships/slide" Target="slides/slide57.xml" /><Relationship Id="rId74" Type="http://schemas.openxmlformats.org/officeDocument/2006/relationships/slide" Target="slides/slide73.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28" Type="http://schemas.openxmlformats.org/officeDocument/2006/relationships/slide" Target="slides/slide127.xml" /><Relationship Id="rId144" Type="http://schemas.openxmlformats.org/officeDocument/2006/relationships/slide" Target="slides/slide143.xml" /><Relationship Id="rId149" Type="http://schemas.openxmlformats.org/officeDocument/2006/relationships/slide" Target="slides/slide148.xml" /><Relationship Id="rId5" Type="http://schemas.openxmlformats.org/officeDocument/2006/relationships/slide" Target="slides/slide4.xml" /><Relationship Id="rId90" Type="http://schemas.openxmlformats.org/officeDocument/2006/relationships/slide" Target="slides/slide89.xml" /><Relationship Id="rId95" Type="http://schemas.openxmlformats.org/officeDocument/2006/relationships/slide" Target="slides/slide94.xml" /><Relationship Id="rId160" Type="http://schemas.openxmlformats.org/officeDocument/2006/relationships/slide" Target="slides/slide159.xml" /><Relationship Id="rId165" Type="http://schemas.openxmlformats.org/officeDocument/2006/relationships/slide" Target="slides/slide164.xml" /><Relationship Id="rId181" Type="http://schemas.openxmlformats.org/officeDocument/2006/relationships/viewProps" Target="viewProps.xml" /><Relationship Id="rId22" Type="http://schemas.openxmlformats.org/officeDocument/2006/relationships/slide" Target="slides/slide21.xml" /><Relationship Id="rId27" Type="http://schemas.openxmlformats.org/officeDocument/2006/relationships/slide" Target="slides/slide26.xml" /><Relationship Id="rId43" Type="http://schemas.openxmlformats.org/officeDocument/2006/relationships/slide" Target="slides/slide42.xml" /><Relationship Id="rId48" Type="http://schemas.openxmlformats.org/officeDocument/2006/relationships/slide" Target="slides/slide47.xml" /><Relationship Id="rId64" Type="http://schemas.openxmlformats.org/officeDocument/2006/relationships/slide" Target="slides/slide63.xml" /><Relationship Id="rId69" Type="http://schemas.openxmlformats.org/officeDocument/2006/relationships/slide" Target="slides/slide68.xml" /><Relationship Id="rId113" Type="http://schemas.openxmlformats.org/officeDocument/2006/relationships/slide" Target="slides/slide112.xml" /><Relationship Id="rId118" Type="http://schemas.openxmlformats.org/officeDocument/2006/relationships/slide" Target="slides/slide117.xml" /><Relationship Id="rId134" Type="http://schemas.openxmlformats.org/officeDocument/2006/relationships/slide" Target="slides/slide133.xml" /><Relationship Id="rId139" Type="http://schemas.openxmlformats.org/officeDocument/2006/relationships/slide" Target="slides/slide138.xml" /><Relationship Id="rId80" Type="http://schemas.openxmlformats.org/officeDocument/2006/relationships/slide" Target="slides/slide79.xml" /><Relationship Id="rId85" Type="http://schemas.openxmlformats.org/officeDocument/2006/relationships/slide" Target="slides/slide84.xml" /><Relationship Id="rId150" Type="http://schemas.openxmlformats.org/officeDocument/2006/relationships/slide" Target="slides/slide149.xml" /><Relationship Id="rId155" Type="http://schemas.openxmlformats.org/officeDocument/2006/relationships/slide" Target="slides/slide154.xml" /><Relationship Id="rId171" Type="http://schemas.openxmlformats.org/officeDocument/2006/relationships/slide" Target="slides/slide170.xml" /><Relationship Id="rId176" Type="http://schemas.openxmlformats.org/officeDocument/2006/relationships/slide" Target="slides/slide175.xml" /><Relationship Id="rId12" Type="http://schemas.openxmlformats.org/officeDocument/2006/relationships/slide" Target="slides/slide11.xml" /><Relationship Id="rId17" Type="http://schemas.openxmlformats.org/officeDocument/2006/relationships/slide" Target="slides/slide16.xml" /><Relationship Id="rId33" Type="http://schemas.openxmlformats.org/officeDocument/2006/relationships/slide" Target="slides/slide32.xml" /><Relationship Id="rId38" Type="http://schemas.openxmlformats.org/officeDocument/2006/relationships/slide" Target="slides/slide37.xml" /><Relationship Id="rId59" Type="http://schemas.openxmlformats.org/officeDocument/2006/relationships/slide" Target="slides/slide58.xml" /><Relationship Id="rId103" Type="http://schemas.openxmlformats.org/officeDocument/2006/relationships/slide" Target="slides/slide102.xml" /><Relationship Id="rId108" Type="http://schemas.openxmlformats.org/officeDocument/2006/relationships/slide" Target="slides/slide107.xml" /><Relationship Id="rId124" Type="http://schemas.openxmlformats.org/officeDocument/2006/relationships/slide" Target="slides/slide123.xml" /><Relationship Id="rId129" Type="http://schemas.openxmlformats.org/officeDocument/2006/relationships/slide" Target="slides/slide128.xml" /><Relationship Id="rId54" Type="http://schemas.openxmlformats.org/officeDocument/2006/relationships/slide" Target="slides/slide53.xml" /><Relationship Id="rId70" Type="http://schemas.openxmlformats.org/officeDocument/2006/relationships/slide" Target="slides/slide69.xml" /><Relationship Id="rId75" Type="http://schemas.openxmlformats.org/officeDocument/2006/relationships/slide" Target="slides/slide74.xml" /><Relationship Id="rId91" Type="http://schemas.openxmlformats.org/officeDocument/2006/relationships/slide" Target="slides/slide90.xml" /><Relationship Id="rId96" Type="http://schemas.openxmlformats.org/officeDocument/2006/relationships/slide" Target="slides/slide95.xml" /><Relationship Id="rId140" Type="http://schemas.openxmlformats.org/officeDocument/2006/relationships/slide" Target="slides/slide139.xml" /><Relationship Id="rId145" Type="http://schemas.openxmlformats.org/officeDocument/2006/relationships/slide" Target="slides/slide144.xml" /><Relationship Id="rId161" Type="http://schemas.openxmlformats.org/officeDocument/2006/relationships/slide" Target="slides/slide160.xml" /><Relationship Id="rId166" Type="http://schemas.openxmlformats.org/officeDocument/2006/relationships/slide" Target="slides/slide165.xml" /><Relationship Id="rId182"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23" Type="http://schemas.openxmlformats.org/officeDocument/2006/relationships/slide" Target="slides/slide22.xml" /><Relationship Id="rId28" Type="http://schemas.openxmlformats.org/officeDocument/2006/relationships/slide" Target="slides/slide27.xml" /><Relationship Id="rId49" Type="http://schemas.openxmlformats.org/officeDocument/2006/relationships/slide" Target="slides/slide48.xml" /><Relationship Id="rId114" Type="http://schemas.openxmlformats.org/officeDocument/2006/relationships/slide" Target="slides/slide113.xml" /><Relationship Id="rId119" Type="http://schemas.openxmlformats.org/officeDocument/2006/relationships/slide" Target="slides/slide118.xml" /><Relationship Id="rId44" Type="http://schemas.openxmlformats.org/officeDocument/2006/relationships/slide" Target="slides/slide43.xml" /><Relationship Id="rId60" Type="http://schemas.openxmlformats.org/officeDocument/2006/relationships/slide" Target="slides/slide59.xml" /><Relationship Id="rId65" Type="http://schemas.openxmlformats.org/officeDocument/2006/relationships/slide" Target="slides/slide64.xml" /><Relationship Id="rId81" Type="http://schemas.openxmlformats.org/officeDocument/2006/relationships/slide" Target="slides/slide80.xml" /><Relationship Id="rId86" Type="http://schemas.openxmlformats.org/officeDocument/2006/relationships/slide" Target="slides/slide85.xml" /><Relationship Id="rId130" Type="http://schemas.openxmlformats.org/officeDocument/2006/relationships/slide" Target="slides/slide129.xml" /><Relationship Id="rId135" Type="http://schemas.openxmlformats.org/officeDocument/2006/relationships/slide" Target="slides/slide134.xml" /><Relationship Id="rId151" Type="http://schemas.openxmlformats.org/officeDocument/2006/relationships/slide" Target="slides/slide150.xml" /><Relationship Id="rId156" Type="http://schemas.openxmlformats.org/officeDocument/2006/relationships/slide" Target="slides/slide155.xml" /><Relationship Id="rId177" Type="http://schemas.openxmlformats.org/officeDocument/2006/relationships/slide" Target="slides/slide176.xml" /><Relationship Id="rId4" Type="http://schemas.openxmlformats.org/officeDocument/2006/relationships/slide" Target="slides/slide3.xml" /><Relationship Id="rId9" Type="http://schemas.openxmlformats.org/officeDocument/2006/relationships/slide" Target="slides/slide8.xml" /><Relationship Id="rId172" Type="http://schemas.openxmlformats.org/officeDocument/2006/relationships/slide" Target="slides/slide171.xml" /><Relationship Id="rId180" Type="http://schemas.openxmlformats.org/officeDocument/2006/relationships/presProps" Target="presProps.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141" Type="http://schemas.openxmlformats.org/officeDocument/2006/relationships/slide" Target="slides/slide140.xml" /><Relationship Id="rId146" Type="http://schemas.openxmlformats.org/officeDocument/2006/relationships/slide" Target="slides/slide145.xml" /><Relationship Id="rId167" Type="http://schemas.openxmlformats.org/officeDocument/2006/relationships/slide" Target="slides/slide166.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162" Type="http://schemas.openxmlformats.org/officeDocument/2006/relationships/slide" Target="slides/slide161.xml" /><Relationship Id="rId183" Type="http://schemas.openxmlformats.org/officeDocument/2006/relationships/tableStyles" Target="tableStyles.xml"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slide" Target="slides/slide135.xml" /><Relationship Id="rId157" Type="http://schemas.openxmlformats.org/officeDocument/2006/relationships/slide" Target="slides/slide156.xml" /><Relationship Id="rId178" Type="http://schemas.openxmlformats.org/officeDocument/2006/relationships/slide" Target="slides/slide177.xml" /><Relationship Id="rId61" Type="http://schemas.openxmlformats.org/officeDocument/2006/relationships/slide" Target="slides/slide60.xml" /><Relationship Id="rId82" Type="http://schemas.openxmlformats.org/officeDocument/2006/relationships/slide" Target="slides/slide81.xml" /><Relationship Id="rId152" Type="http://schemas.openxmlformats.org/officeDocument/2006/relationships/slide" Target="slides/slide151.xml" /><Relationship Id="rId173" Type="http://schemas.openxmlformats.org/officeDocument/2006/relationships/slide" Target="slides/slide172.xml" /><Relationship Id="rId19" Type="http://schemas.openxmlformats.org/officeDocument/2006/relationships/slide" Target="slides/slide18.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 Id="rId147" Type="http://schemas.openxmlformats.org/officeDocument/2006/relationships/slide" Target="slides/slide146.xml" /><Relationship Id="rId168" Type="http://schemas.openxmlformats.org/officeDocument/2006/relationships/slide" Target="slides/slide167.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142" Type="http://schemas.openxmlformats.org/officeDocument/2006/relationships/slide" Target="slides/slide141.xml" /><Relationship Id="rId163" Type="http://schemas.openxmlformats.org/officeDocument/2006/relationships/slide" Target="slides/slide162.xml" /><Relationship Id="rId3" Type="http://schemas.openxmlformats.org/officeDocument/2006/relationships/slide" Target="slides/slide2.xml" /><Relationship Id="rId25" Type="http://schemas.openxmlformats.org/officeDocument/2006/relationships/slide" Target="slides/slide24.xml" /><Relationship Id="rId46" Type="http://schemas.openxmlformats.org/officeDocument/2006/relationships/slide" Target="slides/slide45.xml" /><Relationship Id="rId67" Type="http://schemas.openxmlformats.org/officeDocument/2006/relationships/slide" Target="slides/slide66.xml" /><Relationship Id="rId116" Type="http://schemas.openxmlformats.org/officeDocument/2006/relationships/slide" Target="slides/slide115.xml" /><Relationship Id="rId137" Type="http://schemas.openxmlformats.org/officeDocument/2006/relationships/slide" Target="slides/slide136.xml" /><Relationship Id="rId158" Type="http://schemas.openxmlformats.org/officeDocument/2006/relationships/slide" Target="slides/slide157.xml" /><Relationship Id="rId20" Type="http://schemas.openxmlformats.org/officeDocument/2006/relationships/slide" Target="slides/slide19.xml" /><Relationship Id="rId41" Type="http://schemas.openxmlformats.org/officeDocument/2006/relationships/slide" Target="slides/slide40.xml" /><Relationship Id="rId62" Type="http://schemas.openxmlformats.org/officeDocument/2006/relationships/slide" Target="slides/slide61.xml" /><Relationship Id="rId83" Type="http://schemas.openxmlformats.org/officeDocument/2006/relationships/slide" Target="slides/slide82.xml" /><Relationship Id="rId88" Type="http://schemas.openxmlformats.org/officeDocument/2006/relationships/slide" Target="slides/slide87.xml" /><Relationship Id="rId111" Type="http://schemas.openxmlformats.org/officeDocument/2006/relationships/slide" Target="slides/slide110.xml" /><Relationship Id="rId132" Type="http://schemas.openxmlformats.org/officeDocument/2006/relationships/slide" Target="slides/slide131.xml" /><Relationship Id="rId153" Type="http://schemas.openxmlformats.org/officeDocument/2006/relationships/slide" Target="slides/slide152.xml" /><Relationship Id="rId174" Type="http://schemas.openxmlformats.org/officeDocument/2006/relationships/slide" Target="slides/slide173.xml" /><Relationship Id="rId179" Type="http://schemas.openxmlformats.org/officeDocument/2006/relationships/notesMaster" Target="notesMasters/notesMaster1.xml" /><Relationship Id="rId15" Type="http://schemas.openxmlformats.org/officeDocument/2006/relationships/slide" Target="slides/slide14.xml" /><Relationship Id="rId36" Type="http://schemas.openxmlformats.org/officeDocument/2006/relationships/slide" Target="slides/slide35.xml" /><Relationship Id="rId57" Type="http://schemas.openxmlformats.org/officeDocument/2006/relationships/slide" Target="slides/slide56.xml" /><Relationship Id="rId106" Type="http://schemas.openxmlformats.org/officeDocument/2006/relationships/slide" Target="slides/slide105.xml" /><Relationship Id="rId127" Type="http://schemas.openxmlformats.org/officeDocument/2006/relationships/slide" Target="slides/slide126.xml" /><Relationship Id="rId10" Type="http://schemas.openxmlformats.org/officeDocument/2006/relationships/slide" Target="slides/slide9.xml" /><Relationship Id="rId31" Type="http://schemas.openxmlformats.org/officeDocument/2006/relationships/slide" Target="slides/slide30.xml" /><Relationship Id="rId52" Type="http://schemas.openxmlformats.org/officeDocument/2006/relationships/slide" Target="slides/slide51.xml" /><Relationship Id="rId73" Type="http://schemas.openxmlformats.org/officeDocument/2006/relationships/slide" Target="slides/slide72.xml" /><Relationship Id="rId78" Type="http://schemas.openxmlformats.org/officeDocument/2006/relationships/slide" Target="slides/slide77.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43" Type="http://schemas.openxmlformats.org/officeDocument/2006/relationships/slide" Target="slides/slide142.xml" /><Relationship Id="rId148" Type="http://schemas.openxmlformats.org/officeDocument/2006/relationships/slide" Target="slides/slide147.xml" /><Relationship Id="rId164" Type="http://schemas.openxmlformats.org/officeDocument/2006/relationships/slide" Target="slides/slide163.xml" /><Relationship Id="rId169" Type="http://schemas.openxmlformats.org/officeDocument/2006/relationships/slide" Target="slides/slide168.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D2EC7C-D024-4E5F-8090-0D8FA3AFCD38}" type="datetimeFigureOut">
              <a:rPr lang="en-US" smtClean="0"/>
              <a:pPr/>
              <a:t>4/5/2022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25336C-308E-40F9-A984-47E37223207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7.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25336C-308E-40F9-A984-47E372232070}" type="slidenum">
              <a:rPr lang="en-US" smtClean="0"/>
              <a:pPr/>
              <a:t>107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FA844CF-4B04-461A-93FC-E7F8057A59E3}" type="datetimeFigureOut">
              <a:rPr lang="en-US" smtClean="0"/>
              <a:pPr/>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22F7B7-ABDE-4ECC-AAC2-22863539EB0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A844CF-4B04-461A-93FC-E7F8057A59E3}" type="datetimeFigureOut">
              <a:rPr lang="en-US" smtClean="0"/>
              <a:pPr/>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22F7B7-ABDE-4ECC-AAC2-22863539EB0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A844CF-4B04-461A-93FC-E7F8057A59E3}" type="datetimeFigureOut">
              <a:rPr lang="en-US" smtClean="0"/>
              <a:pPr/>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22F7B7-ABDE-4ECC-AAC2-22863539EB0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A844CF-4B04-461A-93FC-E7F8057A59E3}" type="datetimeFigureOut">
              <a:rPr lang="en-US" smtClean="0"/>
              <a:pPr/>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22F7B7-ABDE-4ECC-AAC2-22863539EB0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A844CF-4B04-461A-93FC-E7F8057A59E3}" type="datetimeFigureOut">
              <a:rPr lang="en-US" smtClean="0"/>
              <a:pPr/>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22F7B7-ABDE-4ECC-AAC2-22863539EB0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FA844CF-4B04-461A-93FC-E7F8057A59E3}" type="datetimeFigureOut">
              <a:rPr lang="en-US" smtClean="0"/>
              <a:pPr/>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22F7B7-ABDE-4ECC-AAC2-22863539EB0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A844CF-4B04-461A-93FC-E7F8057A59E3}" type="datetimeFigureOut">
              <a:rPr lang="en-US" smtClean="0"/>
              <a:pPr/>
              <a:t>4/5/2022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22F7B7-ABDE-4ECC-AAC2-22863539EB0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FA844CF-4B04-461A-93FC-E7F8057A59E3}" type="datetimeFigureOut">
              <a:rPr lang="en-US" smtClean="0"/>
              <a:pPr/>
              <a:t>4/5/2022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22F7B7-ABDE-4ECC-AAC2-22863539EB0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A844CF-4B04-461A-93FC-E7F8057A59E3}" type="datetimeFigureOut">
              <a:rPr lang="en-US" smtClean="0"/>
              <a:pPr/>
              <a:t>4/5/2022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22F7B7-ABDE-4ECC-AAC2-22863539EB0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A844CF-4B04-461A-93FC-E7F8057A59E3}" type="datetimeFigureOut">
              <a:rPr lang="en-US" smtClean="0"/>
              <a:pPr/>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22F7B7-ABDE-4ECC-AAC2-22863539EB0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A844CF-4B04-461A-93FC-E7F8057A59E3}" type="datetimeFigureOut">
              <a:rPr lang="en-US" smtClean="0"/>
              <a:pPr/>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22F7B7-ABDE-4ECC-AAC2-22863539EB0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A844CF-4B04-461A-93FC-E7F8057A59E3}" type="datetimeFigureOut">
              <a:rPr lang="en-US" smtClean="0"/>
              <a:pPr/>
              <a:t>4/5/2022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22F7B7-ABDE-4ECC-AAC2-22863539EB0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hyperlink" Target="https://orange.biolab.si/download/" TargetMode="External" /><Relationship Id="rId1" Type="http://schemas.openxmlformats.org/officeDocument/2006/relationships/slideLayout" Target="../slideLayouts/slideLayout2.xml" /></Relationships>
</file>

<file path=ppt/slides/_rels/slide100.xml.rels><?xml version="1.0" encoding="UTF-8" standalone="yes"?>
<Relationships xmlns="http://schemas.openxmlformats.org/package/2006/relationships"><Relationship Id="rId2" Type="http://schemas.openxmlformats.org/officeDocument/2006/relationships/image" Target="../media/image52.png" /><Relationship Id="rId1" Type="http://schemas.openxmlformats.org/officeDocument/2006/relationships/slideLayout" Target="../slideLayouts/slideLayout2.xml" /></Relationships>
</file>

<file path=ppt/slides/_rels/slide101.xml.rels><?xml version="1.0" encoding="UTF-8" standalone="yes"?>
<Relationships xmlns="http://schemas.openxmlformats.org/package/2006/relationships"><Relationship Id="rId2" Type="http://schemas.openxmlformats.org/officeDocument/2006/relationships/image" Target="../media/image53.png" /><Relationship Id="rId1" Type="http://schemas.openxmlformats.org/officeDocument/2006/relationships/slideLayout" Target="../slideLayouts/slideLayout2.xml"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 standalone="yes"?>
<Relationships xmlns="http://schemas.openxmlformats.org/package/2006/relationships"><Relationship Id="rId2" Type="http://schemas.openxmlformats.org/officeDocument/2006/relationships/image" Target="../media/image54.png" /><Relationship Id="rId1" Type="http://schemas.openxmlformats.org/officeDocument/2006/relationships/slideLayout" Target="../slideLayouts/slideLayout2.xml"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 standalone="yes"?>
<Relationships xmlns="http://schemas.openxmlformats.org/package/2006/relationships"><Relationship Id="rId2" Type="http://schemas.openxmlformats.org/officeDocument/2006/relationships/image" Target="../media/image55.png" /><Relationship Id="rId1" Type="http://schemas.openxmlformats.org/officeDocument/2006/relationships/slideLayout" Target="../slideLayouts/slideLayout2.xml" /></Relationships>
</file>

<file path=ppt/slides/_rels/slide106.xml.rels><?xml version="1.0" encoding="UTF-8" standalone="yes"?>
<Relationships xmlns="http://schemas.openxmlformats.org/package/2006/relationships"><Relationship Id="rId2" Type="http://schemas.openxmlformats.org/officeDocument/2006/relationships/image" Target="../media/image56.png" /><Relationship Id="rId1" Type="http://schemas.openxmlformats.org/officeDocument/2006/relationships/slideLayout" Target="../slideLayouts/slideLayout2.xml" /></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108.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2.xml" /></Relationships>
</file>

<file path=ppt/slides/_rels/slide109.xml.rels><?xml version="1.0" encoding="UTF-8" standalone="yes"?>
<Relationships xmlns="http://schemas.openxmlformats.org/package/2006/relationships"><Relationship Id="rId2" Type="http://schemas.openxmlformats.org/officeDocument/2006/relationships/image" Target="../media/image58.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0.xml.rels><?xml version="1.0" encoding="UTF-8" standalone="yes"?>
<Relationships xmlns="http://schemas.openxmlformats.org/package/2006/relationships"><Relationship Id="rId2" Type="http://schemas.openxmlformats.org/officeDocument/2006/relationships/image" Target="../media/image59.png" /><Relationship Id="rId1" Type="http://schemas.openxmlformats.org/officeDocument/2006/relationships/slideLayout" Target="../slideLayouts/slideLayout2.xml"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2.xml.rels><?xml version="1.0" encoding="UTF-8" standalone="yes"?>
<Relationships xmlns="http://schemas.openxmlformats.org/package/2006/relationships"><Relationship Id="rId2" Type="http://schemas.openxmlformats.org/officeDocument/2006/relationships/image" Target="../media/image60.png" /><Relationship Id="rId1" Type="http://schemas.openxmlformats.org/officeDocument/2006/relationships/slideLayout" Target="../slideLayouts/slideLayout2.xml" /></Relationships>
</file>

<file path=ppt/slides/_rels/slide113.xml.rels><?xml version="1.0" encoding="UTF-8" standalone="yes"?>
<Relationships xmlns="http://schemas.openxmlformats.org/package/2006/relationships"><Relationship Id="rId2" Type="http://schemas.openxmlformats.org/officeDocument/2006/relationships/image" Target="../media/image61.png" /><Relationship Id="rId1" Type="http://schemas.openxmlformats.org/officeDocument/2006/relationships/slideLayout" Target="../slideLayouts/slideLayout2.xml"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5.xml.rels><?xml version="1.0" encoding="UTF-8" standalone="yes"?>
<Relationships xmlns="http://schemas.openxmlformats.org/package/2006/relationships"><Relationship Id="rId2" Type="http://schemas.openxmlformats.org/officeDocument/2006/relationships/image" Target="../media/image62.png" /><Relationship Id="rId1" Type="http://schemas.openxmlformats.org/officeDocument/2006/relationships/slideLayout" Target="../slideLayouts/slideLayout2.xml" /></Relationships>
</file>

<file path=ppt/slides/_rels/slide116.xml.rels><?xml version="1.0" encoding="UTF-8" standalone="yes"?>
<Relationships xmlns="http://schemas.openxmlformats.org/package/2006/relationships"><Relationship Id="rId2" Type="http://schemas.openxmlformats.org/officeDocument/2006/relationships/image" Target="../media/image63.png" /><Relationship Id="rId1" Type="http://schemas.openxmlformats.org/officeDocument/2006/relationships/slideLayout" Target="../slideLayouts/slideLayout2.xml"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0.xml.rels><?xml version="1.0" encoding="UTF-8" standalone="yes"?>
<Relationships xmlns="http://schemas.openxmlformats.org/package/2006/relationships"><Relationship Id="rId2" Type="http://schemas.openxmlformats.org/officeDocument/2006/relationships/image" Target="../media/image64.png" /><Relationship Id="rId1" Type="http://schemas.openxmlformats.org/officeDocument/2006/relationships/slideLayout" Target="../slideLayouts/slideLayout2.xml"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2.xml.rels><?xml version="1.0" encoding="UTF-8" standalone="yes"?>
<Relationships xmlns="http://schemas.openxmlformats.org/package/2006/relationships"><Relationship Id="rId2" Type="http://schemas.openxmlformats.org/officeDocument/2006/relationships/image" Target="../media/image65.png" /><Relationship Id="rId1" Type="http://schemas.openxmlformats.org/officeDocument/2006/relationships/slideLayout" Target="../slideLayouts/slideLayout2.xml" /></Relationships>
</file>

<file path=ppt/slides/_rels/slide123.xml.rels><?xml version="1.0" encoding="UTF-8" standalone="yes"?>
<Relationships xmlns="http://schemas.openxmlformats.org/package/2006/relationships"><Relationship Id="rId2" Type="http://schemas.openxmlformats.org/officeDocument/2006/relationships/image" Target="../media/image66.png" /><Relationship Id="rId1" Type="http://schemas.openxmlformats.org/officeDocument/2006/relationships/slideLayout" Target="../slideLayouts/slideLayout2.xml"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5.xml.rels><?xml version="1.0" encoding="UTF-8" standalone="yes"?>
<Relationships xmlns="http://schemas.openxmlformats.org/package/2006/relationships"><Relationship Id="rId2" Type="http://schemas.openxmlformats.org/officeDocument/2006/relationships/image" Target="../media/image67.png" /><Relationship Id="rId1" Type="http://schemas.openxmlformats.org/officeDocument/2006/relationships/slideLayout" Target="../slideLayouts/slideLayout2.xml"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7.xml.rels><?xml version="1.0" encoding="UTF-8" standalone="yes"?>
<Relationships xmlns="http://schemas.openxmlformats.org/package/2006/relationships"><Relationship Id="rId2" Type="http://schemas.openxmlformats.org/officeDocument/2006/relationships/image" Target="../media/image68.png" /><Relationship Id="rId1" Type="http://schemas.openxmlformats.org/officeDocument/2006/relationships/slideLayout" Target="../slideLayouts/slideLayout2.xml"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9.xml.rels><?xml version="1.0" encoding="UTF-8" standalone="yes"?>
<Relationships xmlns="http://schemas.openxmlformats.org/package/2006/relationships"><Relationship Id="rId2" Type="http://schemas.openxmlformats.org/officeDocument/2006/relationships/image" Target="../media/image69.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130.xml.rels><?xml version="1.0" encoding="UTF-8" standalone="yes"?>
<Relationships xmlns="http://schemas.openxmlformats.org/package/2006/relationships"><Relationship Id="rId2" Type="http://schemas.openxmlformats.org/officeDocument/2006/relationships/image" Target="../media/image70.png" /><Relationship Id="rId1" Type="http://schemas.openxmlformats.org/officeDocument/2006/relationships/slideLayout" Target="../slideLayouts/slideLayout2.xml" /></Relationships>
</file>

<file path=ppt/slides/_rels/slide131.xml.rels><?xml version="1.0" encoding="UTF-8" standalone="yes"?>
<Relationships xmlns="http://schemas.openxmlformats.org/package/2006/relationships"><Relationship Id="rId2" Type="http://schemas.openxmlformats.org/officeDocument/2006/relationships/image" Target="../media/image71.png" /><Relationship Id="rId1" Type="http://schemas.openxmlformats.org/officeDocument/2006/relationships/slideLayout" Target="../slideLayouts/slideLayout2.xml"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5.xml.rels><?xml version="1.0" encoding="UTF-8" standalone="yes"?>
<Relationships xmlns="http://schemas.openxmlformats.org/package/2006/relationships"><Relationship Id="rId2" Type="http://schemas.openxmlformats.org/officeDocument/2006/relationships/image" Target="../media/image72.png" /><Relationship Id="rId1" Type="http://schemas.openxmlformats.org/officeDocument/2006/relationships/slideLayout" Target="../slideLayouts/slideLayout2.xml"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7.xml.rels><?xml version="1.0" encoding="UTF-8" standalone="yes"?>
<Relationships xmlns="http://schemas.openxmlformats.org/package/2006/relationships"><Relationship Id="rId2" Type="http://schemas.openxmlformats.org/officeDocument/2006/relationships/image" Target="../media/image73.png" /><Relationship Id="rId1" Type="http://schemas.openxmlformats.org/officeDocument/2006/relationships/slideLayout" Target="../slideLayouts/slideLayout2.xml" /></Relationships>
</file>

<file path=ppt/slides/_rels/slide138.xml.rels><?xml version="1.0" encoding="UTF-8" standalone="yes"?>
<Relationships xmlns="http://schemas.openxmlformats.org/package/2006/relationships"><Relationship Id="rId2" Type="http://schemas.openxmlformats.org/officeDocument/2006/relationships/image" Target="../media/image74.png" /><Relationship Id="rId1" Type="http://schemas.openxmlformats.org/officeDocument/2006/relationships/slideLayout" Target="../slideLayouts/slideLayout2.xml" /></Relationships>
</file>

<file path=ppt/slides/_rels/slide139.xml.rels><?xml version="1.0" encoding="UTF-8" standalone="yes"?>
<Relationships xmlns="http://schemas.openxmlformats.org/package/2006/relationships"><Relationship Id="rId2" Type="http://schemas.openxmlformats.org/officeDocument/2006/relationships/image" Target="../media/image75.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1.xml.rels><?xml version="1.0" encoding="UTF-8" standalone="yes"?>
<Relationships xmlns="http://schemas.openxmlformats.org/package/2006/relationships"><Relationship Id="rId2" Type="http://schemas.openxmlformats.org/officeDocument/2006/relationships/image" Target="../media/image76.png" /><Relationship Id="rId1" Type="http://schemas.openxmlformats.org/officeDocument/2006/relationships/slideLayout" Target="../slideLayouts/slideLayout2.xml"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3.xml.rels><?xml version="1.0" encoding="UTF-8" standalone="yes"?>
<Relationships xmlns="http://schemas.openxmlformats.org/package/2006/relationships"><Relationship Id="rId2" Type="http://schemas.openxmlformats.org/officeDocument/2006/relationships/image" Target="../media/image77.png" /><Relationship Id="rId1" Type="http://schemas.openxmlformats.org/officeDocument/2006/relationships/slideLayout" Target="../slideLayouts/slideLayout2.xml"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6.xml.rels><?xml version="1.0" encoding="UTF-8" standalone="yes"?>
<Relationships xmlns="http://schemas.openxmlformats.org/package/2006/relationships"><Relationship Id="rId2" Type="http://schemas.openxmlformats.org/officeDocument/2006/relationships/image" Target="../media/image78.png" /><Relationship Id="rId1" Type="http://schemas.openxmlformats.org/officeDocument/2006/relationships/slideLayout" Target="../slideLayouts/slideLayout2.xml"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8.xml.rels><?xml version="1.0" encoding="UTF-8" standalone="yes"?>
<Relationships xmlns="http://schemas.openxmlformats.org/package/2006/relationships"><Relationship Id="rId2" Type="http://schemas.openxmlformats.org/officeDocument/2006/relationships/image" Target="../media/image79.png" /><Relationship Id="rId1" Type="http://schemas.openxmlformats.org/officeDocument/2006/relationships/slideLayout" Target="../slideLayouts/slideLayout2.xml"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1.xml.rels><?xml version="1.0" encoding="UTF-8" standalone="yes"?>
<Relationships xmlns="http://schemas.openxmlformats.org/package/2006/relationships"><Relationship Id="rId2" Type="http://schemas.openxmlformats.org/officeDocument/2006/relationships/image" Target="../media/image80.png" /><Relationship Id="rId1" Type="http://schemas.openxmlformats.org/officeDocument/2006/relationships/slideLayout" Target="../slideLayouts/slideLayout2.xml" /></Relationships>
</file>

<file path=ppt/slides/_rels/slide152.xml.rels><?xml version="1.0" encoding="UTF-8" standalone="yes"?>
<Relationships xmlns="http://schemas.openxmlformats.org/package/2006/relationships"><Relationship Id="rId2" Type="http://schemas.openxmlformats.org/officeDocument/2006/relationships/image" Target="../media/image81.png" /><Relationship Id="rId1" Type="http://schemas.openxmlformats.org/officeDocument/2006/relationships/slideLayout" Target="../slideLayouts/slideLayout2.xml"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5.xml.rels><?xml version="1.0" encoding="UTF-8" standalone="yes"?>
<Relationships xmlns="http://schemas.openxmlformats.org/package/2006/relationships"><Relationship Id="rId2" Type="http://schemas.openxmlformats.org/officeDocument/2006/relationships/image" Target="../media/image82.png" /><Relationship Id="rId1" Type="http://schemas.openxmlformats.org/officeDocument/2006/relationships/slideLayout" Target="../slideLayouts/slideLayout2.xml" /></Relationships>
</file>

<file path=ppt/slides/_rels/slide156.xml.rels><?xml version="1.0" encoding="UTF-8" standalone="yes"?>
<Relationships xmlns="http://schemas.openxmlformats.org/package/2006/relationships"><Relationship Id="rId2" Type="http://schemas.openxmlformats.org/officeDocument/2006/relationships/image" Target="../media/image83.png" /><Relationship Id="rId1" Type="http://schemas.openxmlformats.org/officeDocument/2006/relationships/slideLayout" Target="../slideLayouts/slideLayout2.xml"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9.xml.rels><?xml version="1.0" encoding="UTF-8" standalone="yes"?>
<Relationships xmlns="http://schemas.openxmlformats.org/package/2006/relationships"><Relationship Id="rId2" Type="http://schemas.openxmlformats.org/officeDocument/2006/relationships/image" Target="../media/image84.jpe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0.xml.rels><?xml version="1.0" encoding="UTF-8" standalone="yes"?>
<Relationships xmlns="http://schemas.openxmlformats.org/package/2006/relationships"><Relationship Id="rId2" Type="http://schemas.openxmlformats.org/officeDocument/2006/relationships/image" Target="../media/image85.jpeg" /><Relationship Id="rId1" Type="http://schemas.openxmlformats.org/officeDocument/2006/relationships/slideLayout" Target="../slideLayouts/slideLayout7.xml" /></Relationships>
</file>

<file path=ppt/slides/_rels/slide161.xml.rels><?xml version="1.0" encoding="UTF-8" standalone="yes"?>
<Relationships xmlns="http://schemas.openxmlformats.org/package/2006/relationships"><Relationship Id="rId2" Type="http://schemas.openxmlformats.org/officeDocument/2006/relationships/image" Target="../media/image86.jpeg" /><Relationship Id="rId1" Type="http://schemas.openxmlformats.org/officeDocument/2006/relationships/slideLayout" Target="../slideLayouts/slideLayout7.xml" /></Relationships>
</file>

<file path=ppt/slides/_rels/slide162.xml.rels><?xml version="1.0" encoding="UTF-8" standalone="yes"?>
<Relationships xmlns="http://schemas.openxmlformats.org/package/2006/relationships"><Relationship Id="rId2" Type="http://schemas.openxmlformats.org/officeDocument/2006/relationships/image" Target="../media/image87.jpeg" /><Relationship Id="rId1" Type="http://schemas.openxmlformats.org/officeDocument/2006/relationships/slideLayout" Target="../slideLayouts/slideLayout7.xml" /></Relationships>
</file>

<file path=ppt/slides/_rels/slide163.xml.rels><?xml version="1.0" encoding="UTF-8" standalone="yes"?>
<Relationships xmlns="http://schemas.openxmlformats.org/package/2006/relationships"><Relationship Id="rId2" Type="http://schemas.openxmlformats.org/officeDocument/2006/relationships/image" Target="../media/image88.jpeg" /><Relationship Id="rId1" Type="http://schemas.openxmlformats.org/officeDocument/2006/relationships/slideLayout" Target="../slideLayouts/slideLayout7.xml" /></Relationships>
</file>

<file path=ppt/slides/_rels/slide164.xml.rels><?xml version="1.0" encoding="UTF-8" standalone="yes"?>
<Relationships xmlns="http://schemas.openxmlformats.org/package/2006/relationships"><Relationship Id="rId2" Type="http://schemas.openxmlformats.org/officeDocument/2006/relationships/image" Target="../media/image89.jpeg" /><Relationship Id="rId1" Type="http://schemas.openxmlformats.org/officeDocument/2006/relationships/slideLayout" Target="../slideLayouts/slideLayout7.xml" /></Relationships>
</file>

<file path=ppt/slides/_rels/slide165.xml.rels><?xml version="1.0" encoding="UTF-8" standalone="yes"?>
<Relationships xmlns="http://schemas.openxmlformats.org/package/2006/relationships"><Relationship Id="rId2" Type="http://schemas.openxmlformats.org/officeDocument/2006/relationships/image" Target="../media/image90.jpeg" /><Relationship Id="rId1" Type="http://schemas.openxmlformats.org/officeDocument/2006/relationships/slideLayout" Target="../slideLayouts/slideLayout7.xml" /></Relationships>
</file>

<file path=ppt/slides/_rels/slide166.xml.rels><?xml version="1.0" encoding="UTF-8" standalone="yes"?>
<Relationships xmlns="http://schemas.openxmlformats.org/package/2006/relationships"><Relationship Id="rId2" Type="http://schemas.openxmlformats.org/officeDocument/2006/relationships/image" Target="../media/image91.jpeg" /><Relationship Id="rId1" Type="http://schemas.openxmlformats.org/officeDocument/2006/relationships/slideLayout" Target="../slideLayouts/slideLayout7.xml" /></Relationships>
</file>

<file path=ppt/slides/_rels/slide167.xml.rels><?xml version="1.0" encoding="UTF-8" standalone="yes"?>
<Relationships xmlns="http://schemas.openxmlformats.org/package/2006/relationships"><Relationship Id="rId2" Type="http://schemas.openxmlformats.org/officeDocument/2006/relationships/image" Target="../media/image92.jpeg" /><Relationship Id="rId1" Type="http://schemas.openxmlformats.org/officeDocument/2006/relationships/slideLayout" Target="../slideLayouts/slideLayout7.xml" /></Relationships>
</file>

<file path=ppt/slides/_rels/slide168.xml.rels><?xml version="1.0" encoding="UTF-8" standalone="yes"?>
<Relationships xmlns="http://schemas.openxmlformats.org/package/2006/relationships"><Relationship Id="rId2" Type="http://schemas.openxmlformats.org/officeDocument/2006/relationships/image" Target="../media/image93.jpeg" /><Relationship Id="rId1" Type="http://schemas.openxmlformats.org/officeDocument/2006/relationships/slideLayout" Target="../slideLayouts/slideLayout7.xml" /></Relationships>
</file>

<file path=ppt/slides/_rels/slide169.xml.rels><?xml version="1.0" encoding="UTF-8" standalone="yes"?>
<Relationships xmlns="http://schemas.openxmlformats.org/package/2006/relationships"><Relationship Id="rId2" Type="http://schemas.openxmlformats.org/officeDocument/2006/relationships/image" Target="../media/image94.jpe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170.xml.rels><?xml version="1.0" encoding="UTF-8" standalone="yes"?>
<Relationships xmlns="http://schemas.openxmlformats.org/package/2006/relationships"><Relationship Id="rId2" Type="http://schemas.openxmlformats.org/officeDocument/2006/relationships/image" Target="../media/image95.jpeg" /><Relationship Id="rId1" Type="http://schemas.openxmlformats.org/officeDocument/2006/relationships/slideLayout" Target="../slideLayouts/slideLayout7.xml" /></Relationships>
</file>

<file path=ppt/slides/_rels/slide171.xml.rels><?xml version="1.0" encoding="UTF-8" standalone="yes"?>
<Relationships xmlns="http://schemas.openxmlformats.org/package/2006/relationships"><Relationship Id="rId2" Type="http://schemas.openxmlformats.org/officeDocument/2006/relationships/image" Target="../media/image96.jpeg" /><Relationship Id="rId1" Type="http://schemas.openxmlformats.org/officeDocument/2006/relationships/slideLayout" Target="../slideLayouts/slideLayout7.xml"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3.xml.rels><?xml version="1.0" encoding="UTF-8" standalone="yes"?>
<Relationships xmlns="http://schemas.openxmlformats.org/package/2006/relationships"><Relationship Id="rId2" Type="http://schemas.openxmlformats.org/officeDocument/2006/relationships/image" Target="../media/image97.jpeg" /><Relationship Id="rId1" Type="http://schemas.openxmlformats.org/officeDocument/2006/relationships/slideLayout" Target="../slideLayouts/slideLayout7.xml"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5.xml.rels><?xml version="1.0" encoding="UTF-8" standalone="yes"?>
<Relationships xmlns="http://schemas.openxmlformats.org/package/2006/relationships"><Relationship Id="rId2" Type="http://schemas.openxmlformats.org/officeDocument/2006/relationships/hyperlink" Target="https://github.com/nikicc/orange/tree/master/Orange/datasets" TargetMode="External" /><Relationship Id="rId1" Type="http://schemas.openxmlformats.org/officeDocument/2006/relationships/slideLayout" Target="../slideLayouts/slideLayout2.xml"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7.xml.rels><?xml version="1.0" encoding="UTF-8" standalone="yes"?>
<Relationships xmlns="http://schemas.openxmlformats.org/package/2006/relationships"><Relationship Id="rId2" Type="http://schemas.openxmlformats.org/officeDocument/2006/relationships/hyperlink" Target="https://orangedatamining.com/" TargetMode="External"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2" Type="http://schemas.openxmlformats.org/officeDocument/2006/relationships/image" Target="../media/image20.jpeg"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2" Type="http://schemas.openxmlformats.org/officeDocument/2006/relationships/image" Target="../media/image21.jpeg"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2" Type="http://schemas.openxmlformats.org/officeDocument/2006/relationships/image" Target="../media/image23.jpe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2" Type="http://schemas.openxmlformats.org/officeDocument/2006/relationships/hyperlink" Target="http://docs.orange.biolab.si/3/visual-programming/widgets/visualize/heatmap.html" TargetMode="External"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2" Type="http://schemas.openxmlformats.org/officeDocument/2006/relationships/image" Target="../media/image24.jpeg" /><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2" Type="http://schemas.openxmlformats.org/officeDocument/2006/relationships/hyperlink" Target="https://github.com/ajdapretnar/datasets/blob/master/images/domestic-animals.zip" TargetMode="External" /><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3" Type="http://schemas.openxmlformats.org/officeDocument/2006/relationships/image" Target="../media/image26.jpeg" /><Relationship Id="rId2" Type="http://schemas.openxmlformats.org/officeDocument/2006/relationships/image" Target="../media/image25.jpeg" /><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2" Type="http://schemas.openxmlformats.org/officeDocument/2006/relationships/image" Target="../media/image27.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2" Type="http://schemas.openxmlformats.org/officeDocument/2006/relationships/image" Target="../media/image28.jpeg" /><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3" Type="http://schemas.openxmlformats.org/officeDocument/2006/relationships/image" Target="../media/image30.jpeg" /><Relationship Id="rId2" Type="http://schemas.openxmlformats.org/officeDocument/2006/relationships/image" Target="../media/image29.jpeg" /><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3" Type="http://schemas.openxmlformats.org/officeDocument/2006/relationships/image" Target="../media/image32.jpeg" /><Relationship Id="rId2" Type="http://schemas.openxmlformats.org/officeDocument/2006/relationships/image" Target="../media/image31.jpeg" /><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3" Type="http://schemas.openxmlformats.org/officeDocument/2006/relationships/image" Target="../media/image36.jpeg" /><Relationship Id="rId2" Type="http://schemas.openxmlformats.org/officeDocument/2006/relationships/image" Target="../media/image35.png" /><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2" Type="http://schemas.openxmlformats.org/officeDocument/2006/relationships/image" Target="../media/image37.jpeg" /><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2" Type="http://schemas.openxmlformats.org/officeDocument/2006/relationships/image" Target="../media/image38.jpeg" /><Relationship Id="rId1" Type="http://schemas.openxmlformats.org/officeDocument/2006/relationships/slideLayout" Target="../slideLayouts/slideLayout2.xml"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 standalone="yes"?>
<Relationships xmlns="http://schemas.openxmlformats.org/package/2006/relationships"><Relationship Id="rId2" Type="http://schemas.openxmlformats.org/officeDocument/2006/relationships/hyperlink" Target="http://file.biolab.si/images/" TargetMode="Externa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2.xml" /></Relationships>
</file>

<file path=ppt/slides/_rels/slide82.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2.xml"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2.xml"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 standalone="yes"?>
<Relationships xmlns="http://schemas.openxmlformats.org/package/2006/relationships"><Relationship Id="rId2" Type="http://schemas.openxmlformats.org/officeDocument/2006/relationships/image" Target="../media/image43.png" /><Relationship Id="rId1" Type="http://schemas.openxmlformats.org/officeDocument/2006/relationships/slideLayout" Target="../slideLayouts/slideLayout2.xml" /></Relationships>
</file>

<file path=ppt/slides/_rels/slide87.xml.rels><?xml version="1.0" encoding="UTF-8" standalone="yes"?>
<Relationships xmlns="http://schemas.openxmlformats.org/package/2006/relationships"><Relationship Id="rId2" Type="http://schemas.openxmlformats.org/officeDocument/2006/relationships/image" Target="../media/image44.jpeg" /><Relationship Id="rId1" Type="http://schemas.openxmlformats.org/officeDocument/2006/relationships/slideLayout" Target="../slideLayouts/slideLayout2.xml" /></Relationships>
</file>

<file path=ppt/slides/_rels/slide88.xml.rels><?xml version="1.0" encoding="UTF-8" standalone="yes"?>
<Relationships xmlns="http://schemas.openxmlformats.org/package/2006/relationships"><Relationship Id="rId2" Type="http://schemas.openxmlformats.org/officeDocument/2006/relationships/image" Target="../media/image45.png" /><Relationship Id="rId1" Type="http://schemas.openxmlformats.org/officeDocument/2006/relationships/slideLayout" Target="../slideLayouts/slideLayout2.xml"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 standalone="yes"?>
<Relationships xmlns="http://schemas.openxmlformats.org/package/2006/relationships"><Relationship Id="rId2" Type="http://schemas.openxmlformats.org/officeDocument/2006/relationships/image" Target="../media/image46.jpeg" /><Relationship Id="rId1" Type="http://schemas.openxmlformats.org/officeDocument/2006/relationships/slideLayout" Target="../slideLayouts/slideLayout2.xml" /></Relationships>
</file>

<file path=ppt/slides/_rels/slide93.xml.rels><?xml version="1.0" encoding="UTF-8" standalone="yes"?>
<Relationships xmlns="http://schemas.openxmlformats.org/package/2006/relationships"><Relationship Id="rId2" Type="http://schemas.openxmlformats.org/officeDocument/2006/relationships/image" Target="../media/image47.jpeg" /><Relationship Id="rId1" Type="http://schemas.openxmlformats.org/officeDocument/2006/relationships/slideLayout" Target="../slideLayouts/slideLayout2.xml" /></Relationships>
</file>

<file path=ppt/slides/_rels/slide94.xml.rels><?xml version="1.0" encoding="UTF-8" standalone="yes"?>
<Relationships xmlns="http://schemas.openxmlformats.org/package/2006/relationships"><Relationship Id="rId2" Type="http://schemas.openxmlformats.org/officeDocument/2006/relationships/image" Target="../media/image48.jpeg" /><Relationship Id="rId1" Type="http://schemas.openxmlformats.org/officeDocument/2006/relationships/slideLayout" Target="../slideLayouts/slideLayout2.xml" /></Relationships>
</file>

<file path=ppt/slides/_rels/slide95.xml.rels><?xml version="1.0" encoding="UTF-8" standalone="yes"?>
<Relationships xmlns="http://schemas.openxmlformats.org/package/2006/relationships"><Relationship Id="rId2" Type="http://schemas.openxmlformats.org/officeDocument/2006/relationships/image" Target="../media/image49.jpeg" /><Relationship Id="rId1" Type="http://schemas.openxmlformats.org/officeDocument/2006/relationships/slideLayout" Target="../slideLayouts/slideLayout2.xml"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 standalone="yes"?>
<Relationships xmlns="http://schemas.openxmlformats.org/package/2006/relationships"><Relationship Id="rId2" Type="http://schemas.openxmlformats.org/officeDocument/2006/relationships/hyperlink" Target="https://github.com/CSSEGISandData/COVID-19" TargetMode="External" /><Relationship Id="rId1" Type="http://schemas.openxmlformats.org/officeDocument/2006/relationships/slideLayout" Target="../slideLayouts/slideLayout2.xml" /></Relationships>
</file>

<file path=ppt/slides/_rels/slide98.xml.rels><?xml version="1.0" encoding="UTF-8" standalone="yes"?>
<Relationships xmlns="http://schemas.openxmlformats.org/package/2006/relationships"><Relationship Id="rId2" Type="http://schemas.openxmlformats.org/officeDocument/2006/relationships/image" Target="../media/image50.png" /><Relationship Id="rId1" Type="http://schemas.openxmlformats.org/officeDocument/2006/relationships/slideLayout" Target="../slideLayouts/slideLayout2.xml" /></Relationships>
</file>

<file path=ppt/slides/_rels/slide99.xml.rels><?xml version="1.0" encoding="UTF-8" standalone="yes"?>
<Relationships xmlns="http://schemas.openxmlformats.org/package/2006/relationships"><Relationship Id="rId2" Type="http://schemas.openxmlformats.org/officeDocument/2006/relationships/image" Target="../media/image51.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4282" y="1571613"/>
            <a:ext cx="8643998" cy="2028838"/>
          </a:xfrm>
        </p:spPr>
        <p:txBody>
          <a:bodyPr>
            <a:normAutofit fontScale="90000"/>
          </a:bodyPr>
          <a:lstStyle/>
          <a:p>
            <a:r>
              <a:rPr lang="en-US" sz="4900" b="1" dirty="0">
                <a:solidFill>
                  <a:srgbClr val="FF0000"/>
                </a:solidFill>
              </a:rPr>
              <a:t>Data Visualization and Data Optimization Using Orange </a:t>
            </a:r>
            <a:br>
              <a:rPr lang="en-US" sz="4900" b="1" dirty="0">
                <a:solidFill>
                  <a:srgbClr val="FF0000"/>
                </a:solidFill>
              </a:rPr>
            </a:br>
            <a:endParaRPr lang="en-US" sz="4900" b="1" dirty="0">
              <a:solidFill>
                <a:srgbClr val="FF0000"/>
              </a:solidFill>
            </a:endParaRPr>
          </a:p>
        </p:txBody>
      </p:sp>
      <p:sp>
        <p:nvSpPr>
          <p:cNvPr id="3" name="Subtitle 2"/>
          <p:cNvSpPr>
            <a:spLocks noGrp="1"/>
          </p:cNvSpPr>
          <p:nvPr>
            <p:ph type="subTitle" idx="1"/>
          </p:nvPr>
        </p:nvSpPr>
        <p:spPr>
          <a:xfrm>
            <a:off x="395536" y="3571876"/>
            <a:ext cx="8568952" cy="2066924"/>
          </a:xfrm>
        </p:spPr>
        <p:txBody>
          <a:bodyPr/>
          <a:lstStyle/>
          <a:p>
            <a:r>
              <a:rPr lang="en-US" b="1" dirty="0">
                <a:solidFill>
                  <a:srgbClr val="0070C0"/>
                </a:solidFill>
              </a:rPr>
              <a:t>Dr. </a:t>
            </a:r>
            <a:r>
              <a:rPr lang="en-US" b="1" dirty="0" err="1">
                <a:solidFill>
                  <a:srgbClr val="0070C0"/>
                </a:solidFill>
              </a:rPr>
              <a:t>Amit</a:t>
            </a:r>
            <a:r>
              <a:rPr lang="en-US" b="1" dirty="0">
                <a:solidFill>
                  <a:srgbClr val="0070C0"/>
                </a:solidFill>
              </a:rPr>
              <a:t> </a:t>
            </a:r>
            <a:r>
              <a:rPr lang="en-US" b="1" dirty="0" err="1">
                <a:solidFill>
                  <a:srgbClr val="0070C0"/>
                </a:solidFill>
              </a:rPr>
              <a:t>Kamra</a:t>
            </a:r>
            <a:r>
              <a:rPr lang="en-US" b="1" dirty="0">
                <a:solidFill>
                  <a:srgbClr val="0070C0"/>
                </a:solidFill>
              </a:rPr>
              <a:t>, </a:t>
            </a:r>
          </a:p>
          <a:p>
            <a:r>
              <a:rPr lang="en-US" b="1" dirty="0">
                <a:solidFill>
                  <a:srgbClr val="0070C0"/>
                </a:solidFill>
              </a:rPr>
              <a:t>Guru Nanak Dev Engineering College, Ludhiana</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Installation Steps for Orange</a:t>
            </a:r>
            <a:br>
              <a:rPr lang="en-US" dirty="0"/>
            </a:br>
            <a:endParaRPr lang="en-US" dirty="0"/>
          </a:p>
        </p:txBody>
      </p:sp>
      <p:sp>
        <p:nvSpPr>
          <p:cNvPr id="3" name="Content Placeholder 2"/>
          <p:cNvSpPr>
            <a:spLocks noGrp="1"/>
          </p:cNvSpPr>
          <p:nvPr>
            <p:ph idx="1"/>
          </p:nvPr>
        </p:nvSpPr>
        <p:spPr>
          <a:xfrm>
            <a:off x="539552" y="1052736"/>
            <a:ext cx="8229600" cy="5429288"/>
          </a:xfrm>
        </p:spPr>
        <p:txBody>
          <a:bodyPr>
            <a:noAutofit/>
          </a:bodyPr>
          <a:lstStyle/>
          <a:p>
            <a:pPr algn="just"/>
            <a:r>
              <a:rPr lang="en-US" sz="2600" b="1" dirty="0"/>
              <a:t>Step 1: </a:t>
            </a:r>
            <a:r>
              <a:rPr lang="en-US" sz="2600" dirty="0"/>
              <a:t>Download and install Orange</a:t>
            </a:r>
          </a:p>
          <a:p>
            <a:pPr algn="just"/>
            <a:r>
              <a:rPr lang="en-US" sz="2600" dirty="0"/>
              <a:t>You can download latest version of orange from following link: </a:t>
            </a:r>
            <a:r>
              <a:rPr lang="en-US" sz="2600" dirty="0">
                <a:hlinkClick r:id="rId2"/>
              </a:rPr>
              <a:t>https://orange.biolab.si/download/</a:t>
            </a:r>
            <a:endParaRPr lang="en-US" sz="2600" dirty="0"/>
          </a:p>
          <a:p>
            <a:pPr algn="just"/>
            <a:r>
              <a:rPr lang="en-US" sz="2600" b="1" dirty="0"/>
              <a:t>Step 2: </a:t>
            </a:r>
            <a:r>
              <a:rPr lang="en-US" sz="2600" dirty="0"/>
              <a:t>Run the installer</a:t>
            </a:r>
          </a:p>
          <a:p>
            <a:pPr algn="just"/>
            <a:r>
              <a:rPr lang="en-US" sz="2600" b="1" dirty="0"/>
              <a:t>Step 3: </a:t>
            </a:r>
            <a:r>
              <a:rPr lang="en-US" sz="2600" dirty="0"/>
              <a:t>After installing you will get Orange icon on your desktop and click on it and open the Orange tool.</a:t>
            </a:r>
          </a:p>
          <a:p>
            <a:pPr algn="just"/>
            <a:r>
              <a:rPr lang="en-US" sz="2600" b="1" dirty="0"/>
              <a:t>Step4: </a:t>
            </a:r>
            <a:r>
              <a:rPr lang="en-US" sz="2600" dirty="0"/>
              <a:t>You will be prompted with a welcome screen of Orange. Now you are ready to start with your first project.</a:t>
            </a:r>
          </a:p>
          <a:p>
            <a:pPr algn="just"/>
            <a:r>
              <a:rPr lang="en-US" sz="2600" b="1" dirty="0">
                <a:solidFill>
                  <a:srgbClr val="FF0000"/>
                </a:solidFill>
              </a:rPr>
              <a:t>But You need to check windows version, Whether it is 32 bit or 64 bit</a:t>
            </a:r>
          </a:p>
          <a:p>
            <a:r>
              <a:rPr lang="en-US" sz="2600" u="sng" dirty="0">
                <a:solidFill>
                  <a:srgbClr val="0070C0"/>
                </a:solidFill>
              </a:rPr>
              <a:t>Orange3-3.27.1-Miniconda-x86_64.exe (64bit)</a:t>
            </a:r>
            <a:br>
              <a:rPr lang="en-US" sz="2600" u="sng" dirty="0">
                <a:solidFill>
                  <a:srgbClr val="0070C0"/>
                </a:solidFill>
              </a:rPr>
            </a:br>
            <a:endParaRPr lang="en-US" sz="2600" u="sng" dirty="0">
              <a:solidFill>
                <a:srgbClr val="0070C0"/>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44" y="214290"/>
            <a:ext cx="8543956" cy="5911873"/>
          </a:xfrm>
        </p:spPr>
        <p:txBody>
          <a:bodyPr>
            <a:normAutofit lnSpcReduction="10000"/>
          </a:bodyPr>
          <a:lstStyle/>
          <a:p>
            <a:pPr algn="just"/>
            <a:r>
              <a:rPr lang="en-US" dirty="0"/>
              <a:t>Line plot is the perfect visualization for sequential data such as that of covid 19 in give </a:t>
            </a:r>
            <a:r>
              <a:rPr lang="en-US" dirty="0" err="1"/>
              <a:t>url</a:t>
            </a:r>
            <a:r>
              <a:rPr lang="en-US" dirty="0"/>
              <a:t>.</a:t>
            </a:r>
          </a:p>
          <a:p>
            <a:pPr algn="just"/>
            <a:r>
              <a:rPr lang="en-US" dirty="0"/>
              <a:t>Curves represent the countries and x axis represents date.</a:t>
            </a:r>
          </a:p>
          <a:p>
            <a:pPr algn="just"/>
            <a:r>
              <a:rPr lang="en-US" dirty="0"/>
              <a:t>But from this plot we can see anything really concrete as there are many countries and many of the lines are thin.</a:t>
            </a:r>
          </a:p>
          <a:p>
            <a:pPr algn="just"/>
            <a:r>
              <a:rPr lang="en-US" dirty="0"/>
              <a:t>Let us select a few lines by dragging across them and inspect them in data table</a:t>
            </a:r>
          </a:p>
          <a:p>
            <a:pPr algn="just"/>
            <a:r>
              <a:rPr lang="en-US" dirty="0"/>
              <a:t>Some of countries selected are South </a:t>
            </a:r>
            <a:r>
              <a:rPr lang="en-US" dirty="0" err="1"/>
              <a:t>africa</a:t>
            </a:r>
            <a:r>
              <a:rPr lang="en-US" dirty="0"/>
              <a:t>, UK, Pakistan, </a:t>
            </a:r>
            <a:r>
              <a:rPr lang="en-US" dirty="0" err="1"/>
              <a:t>spain</a:t>
            </a:r>
            <a:r>
              <a:rPr lang="en-US" dirty="0"/>
              <a:t> and so on.</a:t>
            </a:r>
          </a:p>
          <a:p>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214282" y="0"/>
            <a:ext cx="8786873" cy="6858000"/>
          </a:xfrm>
          <a:prstGeom prst="rect">
            <a:avLst/>
          </a:prstGeom>
          <a:noFill/>
          <a:ln w="9525">
            <a:no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231771"/>
            <a:ext cx="8401080" cy="5911873"/>
          </a:xfrm>
        </p:spPr>
        <p:txBody>
          <a:bodyPr>
            <a:normAutofit lnSpcReduction="10000"/>
          </a:bodyPr>
          <a:lstStyle/>
          <a:p>
            <a:pPr algn="just"/>
            <a:r>
              <a:rPr lang="en-US" dirty="0"/>
              <a:t>We all know which were countries with highest Covid patients in 2020 and 2021.</a:t>
            </a:r>
          </a:p>
          <a:p>
            <a:pPr algn="just"/>
            <a:r>
              <a:rPr lang="en-US" dirty="0"/>
              <a:t>But here we can dig bit little deeper.</a:t>
            </a:r>
          </a:p>
          <a:p>
            <a:pPr algn="just"/>
            <a:r>
              <a:rPr lang="en-US" dirty="0"/>
              <a:t>Orange comes with a handy data set widget which by chance happen to have an HDI data set (Human Development Index).</a:t>
            </a:r>
          </a:p>
          <a:p>
            <a:pPr algn="just"/>
            <a:r>
              <a:rPr lang="en-US" dirty="0"/>
              <a:t>HDI is a data set with country statistics.</a:t>
            </a:r>
          </a:p>
          <a:p>
            <a:pPr algn="just"/>
            <a:r>
              <a:rPr lang="en-US" dirty="0"/>
              <a:t>So let us add this to COVID data.</a:t>
            </a:r>
          </a:p>
          <a:p>
            <a:pPr algn="just"/>
            <a:r>
              <a:rPr lang="en-US" dirty="0"/>
              <a:t>Place dataset on the CANVAS.</a:t>
            </a:r>
          </a:p>
          <a:p>
            <a:pPr algn="just"/>
            <a:r>
              <a:rPr lang="en-US" dirty="0"/>
              <a:t>Load HDI and use merge data to merge the 2 datasets. </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srcRect/>
          <a:stretch>
            <a:fillRect/>
          </a:stretch>
        </p:blipFill>
        <p:spPr bwMode="auto">
          <a:xfrm>
            <a:off x="0" y="0"/>
            <a:ext cx="9143999" cy="6715148"/>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214290"/>
            <a:ext cx="8229600" cy="5911873"/>
          </a:xfrm>
        </p:spPr>
        <p:txBody>
          <a:bodyPr>
            <a:normAutofit fontScale="92500" lnSpcReduction="20000"/>
          </a:bodyPr>
          <a:lstStyle/>
          <a:p>
            <a:pPr algn="just"/>
            <a:r>
              <a:rPr lang="en-US" dirty="0"/>
              <a:t>Data table shows that there are some countries with missing HDI.</a:t>
            </a:r>
          </a:p>
          <a:p>
            <a:pPr algn="just"/>
            <a:r>
              <a:rPr lang="en-US" dirty="0"/>
              <a:t>These were likely not matched properly since their country names differ in 2 datasets.</a:t>
            </a:r>
          </a:p>
          <a:p>
            <a:pPr algn="just"/>
            <a:r>
              <a:rPr lang="en-US" b="1" dirty="0">
                <a:solidFill>
                  <a:srgbClr val="7030A0"/>
                </a:solidFill>
              </a:rPr>
              <a:t>To fix this, we will use Edit domain and insert it between datasets and merge data.</a:t>
            </a:r>
          </a:p>
          <a:p>
            <a:pPr algn="just"/>
            <a:r>
              <a:rPr lang="en-US" dirty="0"/>
              <a:t>We first transform the country variable from string to categorical which enable us to edit the country names in the data table.</a:t>
            </a:r>
          </a:p>
          <a:p>
            <a:pPr algn="just"/>
            <a:r>
              <a:rPr lang="en-US" dirty="0"/>
              <a:t>In the data table before we saw that United states was not matched correctly, double click it and change to name US.</a:t>
            </a:r>
          </a:p>
          <a:p>
            <a:pPr algn="just"/>
            <a:r>
              <a:rPr lang="en-US" dirty="0"/>
              <a:t>Similarly you can find other countries name and change their names too.  </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normAutofit fontScale="90000"/>
          </a:bodyPr>
          <a:lstStyle/>
          <a:p>
            <a:br>
              <a:rPr lang="en-US" dirty="0"/>
            </a:br>
            <a:r>
              <a:rPr lang="en-US" dirty="0"/>
              <a:t>Add-ons to extend the functionality</a:t>
            </a:r>
            <a:br>
              <a:rPr lang="en-US" dirty="0"/>
            </a:br>
            <a:endParaRPr lang="en-US" dirty="0"/>
          </a:p>
        </p:txBody>
      </p:sp>
      <p:sp>
        <p:nvSpPr>
          <p:cNvPr id="3" name="Content Placeholder 2"/>
          <p:cNvSpPr>
            <a:spLocks noGrp="1"/>
          </p:cNvSpPr>
          <p:nvPr>
            <p:ph idx="1"/>
          </p:nvPr>
        </p:nvSpPr>
        <p:spPr>
          <a:xfrm>
            <a:off x="457200" y="1196752"/>
            <a:ext cx="8229600" cy="5472608"/>
          </a:xfrm>
        </p:spPr>
        <p:txBody>
          <a:bodyPr>
            <a:normAutofit fontScale="92500" lnSpcReduction="20000"/>
          </a:bodyPr>
          <a:lstStyle/>
          <a:p>
            <a:r>
              <a:rPr lang="en-US" dirty="0"/>
              <a:t>Possible to extend the functionality of Orange through add-ons which are available online. </a:t>
            </a:r>
          </a:p>
          <a:p>
            <a:r>
              <a:rPr lang="en-US" b="1" dirty="0">
                <a:solidFill>
                  <a:srgbClr val="FF0000"/>
                </a:solidFill>
              </a:rPr>
              <a:t>In fact, Orange never provides the toolbox for image analytics and  bioinformatics data as an integral part of it; </a:t>
            </a:r>
          </a:p>
          <a:p>
            <a:r>
              <a:rPr lang="en-US" b="1" dirty="0">
                <a:solidFill>
                  <a:srgbClr val="FF0000"/>
                </a:solidFill>
              </a:rPr>
              <a:t>Rather than it has always been an add-on. </a:t>
            </a:r>
          </a:p>
          <a:p>
            <a:r>
              <a:rPr lang="en-US" dirty="0"/>
              <a:t>Unfortunately there are some negative side effects of this process, </a:t>
            </a:r>
          </a:p>
          <a:p>
            <a:r>
              <a:rPr lang="en-US" dirty="0"/>
              <a:t>Notably the temporary breakage of the add-on management dialog within the Orange Canvas. </a:t>
            </a:r>
          </a:p>
          <a:p>
            <a:r>
              <a:rPr lang="en-US" dirty="0"/>
              <a:t>It is reported that this is now being taken care of and you are encouraged to test the functionality.</a:t>
            </a:r>
          </a:p>
          <a:p>
            <a:pPr marL="0" indent="0">
              <a:buNone/>
            </a:pPr>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285728"/>
            <a:ext cx="8472518" cy="6215106"/>
          </a:xfrm>
        </p:spPr>
        <p:txBody>
          <a:bodyPr>
            <a:normAutofit fontScale="92500" lnSpcReduction="20000"/>
          </a:bodyPr>
          <a:lstStyle/>
          <a:p>
            <a:pPr algn="just"/>
            <a:r>
              <a:rPr lang="en-US" dirty="0"/>
              <a:t>Press apply, once you have finished editing the data.</a:t>
            </a:r>
          </a:p>
          <a:p>
            <a:pPr algn="just"/>
            <a:r>
              <a:rPr lang="en-US" b="1" dirty="0">
                <a:solidFill>
                  <a:srgbClr val="FF0000"/>
                </a:solidFill>
              </a:rPr>
              <a:t>Now we are able to bring in such a data  as population and number of doctors per million.</a:t>
            </a:r>
          </a:p>
          <a:p>
            <a:pPr algn="just"/>
            <a:r>
              <a:rPr lang="en-US" dirty="0"/>
              <a:t>Let us construct a pipeline that will tell us how many Covid patients are their relative to entire population.</a:t>
            </a:r>
          </a:p>
          <a:p>
            <a:pPr algn="just"/>
            <a:r>
              <a:rPr lang="en-US" dirty="0"/>
              <a:t>First we will remove the countries with unknown population.</a:t>
            </a:r>
          </a:p>
          <a:p>
            <a:pPr algn="just"/>
            <a:r>
              <a:rPr lang="en-US" dirty="0"/>
              <a:t>We will connect select rows to merge data and set total population to be greater than 0.</a:t>
            </a:r>
          </a:p>
          <a:p>
            <a:pPr algn="just"/>
            <a:r>
              <a:rPr lang="en-US" dirty="0"/>
              <a:t>This will come in handy in next step where we will be using </a:t>
            </a:r>
            <a:r>
              <a:rPr lang="en-US" b="1" dirty="0"/>
              <a:t>feature constructor </a:t>
            </a:r>
            <a:r>
              <a:rPr lang="en-US" dirty="0"/>
              <a:t>widget to compute the cases to population ratio.</a:t>
            </a:r>
          </a:p>
          <a:p>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214290"/>
            <a:ext cx="8401080" cy="6286544"/>
          </a:xfrm>
        </p:spPr>
        <p:txBody>
          <a:bodyPr>
            <a:normAutofit/>
          </a:bodyPr>
          <a:lstStyle/>
          <a:p>
            <a:pPr algn="just"/>
            <a:r>
              <a:rPr lang="en-US" dirty="0"/>
              <a:t>I will select the final data from covid dataset.</a:t>
            </a:r>
          </a:p>
          <a:p>
            <a:pPr algn="just"/>
            <a:r>
              <a:rPr lang="en-US" dirty="0"/>
              <a:t>Here I choose any random date say 17/5/2021.</a:t>
            </a:r>
          </a:p>
          <a:p>
            <a:pPr algn="just"/>
            <a:r>
              <a:rPr lang="en-US" dirty="0"/>
              <a:t>Then we will divide it by total population from select feature button.</a:t>
            </a:r>
          </a:p>
          <a:p>
            <a:pPr algn="just"/>
            <a:r>
              <a:rPr lang="en-US" dirty="0"/>
              <a:t>We remove zero population in the previous step to avoid dividing by zero.</a:t>
            </a:r>
          </a:p>
          <a:p>
            <a:pPr algn="just"/>
            <a:r>
              <a:rPr lang="en-US" dirty="0"/>
              <a:t>Now connect scatter plot with feature constructor widget.</a:t>
            </a:r>
          </a:p>
          <a:p>
            <a:pPr algn="just"/>
            <a:r>
              <a:rPr lang="en-US" dirty="0"/>
              <a:t>Select cases per million in x axis and physicians for the Y axis.</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8195" name="Picture 3"/>
          <p:cNvPicPr>
            <a:picLocks noChangeAspect="1" noChangeArrowheads="1"/>
          </p:cNvPicPr>
          <p:nvPr/>
        </p:nvPicPr>
        <p:blipFill>
          <a:blip r:embed="rId2"/>
          <a:srcRect/>
          <a:stretch>
            <a:fillRect/>
          </a:stretch>
        </p:blipFill>
        <p:spPr bwMode="auto">
          <a:xfrm>
            <a:off x="1" y="0"/>
            <a:ext cx="9143999" cy="6858000"/>
          </a:xfrm>
          <a:prstGeom prst="rect">
            <a:avLst/>
          </a:prstGeom>
          <a:noFill/>
          <a:ln w="9525">
            <a:noFill/>
            <a:miter lim="800000"/>
            <a:headEnd/>
            <a:tailEnd/>
          </a:ln>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0"/>
            <a:ext cx="8401080" cy="6357958"/>
          </a:xfrm>
        </p:spPr>
        <p:txBody>
          <a:bodyPr>
            <a:normAutofit/>
          </a:bodyPr>
          <a:lstStyle/>
          <a:p>
            <a:r>
              <a:rPr lang="en-US" dirty="0"/>
              <a:t>The output  last slide shows how covid spread is related to number of doctors in country.</a:t>
            </a:r>
          </a:p>
          <a:p>
            <a:r>
              <a:rPr lang="en-US" dirty="0"/>
              <a:t>Apparently Burma and China on 17/5/2021 has low number of covid cases with high number of doctors.</a:t>
            </a:r>
          </a:p>
          <a:p>
            <a:r>
              <a:rPr lang="en-US" dirty="0"/>
              <a:t>It means their health care system is in good position to handle the crisis.</a:t>
            </a:r>
          </a:p>
          <a:p>
            <a:r>
              <a:rPr lang="en-US" dirty="0"/>
              <a:t>Unluckily India along with Colombia and Greece is at bottom which shows these have worst cases to doctors ratio.</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We don’t have any idea about oxygen concentrators, respirators, protective equipment.</a:t>
            </a:r>
          </a:p>
          <a:p>
            <a:r>
              <a:rPr lang="en-US" dirty="0"/>
              <a:t>This work flow is just an approximation of health care system capability.</a:t>
            </a:r>
          </a:p>
          <a:p>
            <a:r>
              <a:rPr lang="en-US" dirty="0"/>
              <a:t>One can change the x axis and y axis in scatter plot and can get more interesting results that can assist in better analysis of covid 19 and other parameters in given table (from URL).</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 and Time series tool box</a:t>
            </a:r>
          </a:p>
        </p:txBody>
      </p:sp>
      <p:sp>
        <p:nvSpPr>
          <p:cNvPr id="3" name="Content Placeholder 2"/>
          <p:cNvSpPr>
            <a:spLocks noGrp="1"/>
          </p:cNvSpPr>
          <p:nvPr>
            <p:ph idx="1"/>
          </p:nvPr>
        </p:nvSpPr>
        <p:spPr/>
        <p:txBody>
          <a:bodyPr/>
          <a:lstStyle/>
          <a:p>
            <a:r>
              <a:rPr lang="en-US" dirty="0"/>
              <a:t>Visualizing COVID-19 data with MAPS</a:t>
            </a:r>
          </a:p>
          <a:p>
            <a:r>
              <a:rPr lang="en-US" dirty="0"/>
              <a:t>In orange, with the help of time series tool box, one can plot information about </a:t>
            </a:r>
            <a:r>
              <a:rPr lang="en-US" dirty="0" err="1"/>
              <a:t>covid</a:t>
            </a:r>
            <a:r>
              <a:rPr lang="en-US" dirty="0"/>
              <a:t> on actual map.</a:t>
            </a:r>
          </a:p>
          <a:p>
            <a:r>
              <a:rPr lang="en-US" dirty="0"/>
              <a:t>For this purpose we need orange add </a:t>
            </a:r>
            <a:r>
              <a:rPr lang="en-US" dirty="0" err="1"/>
              <a:t>ons</a:t>
            </a:r>
            <a:r>
              <a:rPr lang="en-US" dirty="0"/>
              <a:t> GEO and time series which you can install  from options add on.</a:t>
            </a:r>
          </a:p>
          <a:p>
            <a:r>
              <a:rPr lang="en-US" dirty="0"/>
              <a:t>Consider the </a:t>
            </a:r>
            <a:r>
              <a:rPr lang="en-US" dirty="0" err="1"/>
              <a:t>covid</a:t>
            </a:r>
            <a:r>
              <a:rPr lang="en-US" dirty="0"/>
              <a:t> data given in URL again </a:t>
            </a:r>
          </a:p>
          <a:p>
            <a:endParaRPr lang="en-US" dirty="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Widgets</a:t>
            </a:r>
          </a:p>
        </p:txBody>
      </p:sp>
      <p:sp>
        <p:nvSpPr>
          <p:cNvPr id="3" name="Content Placeholder 2"/>
          <p:cNvSpPr>
            <a:spLocks noGrp="1"/>
          </p:cNvSpPr>
          <p:nvPr>
            <p:ph idx="1"/>
          </p:nvPr>
        </p:nvSpPr>
        <p:spPr>
          <a:xfrm>
            <a:off x="214282" y="1600200"/>
            <a:ext cx="8472518" cy="4972072"/>
          </a:xfrm>
        </p:spPr>
        <p:txBody>
          <a:bodyPr/>
          <a:lstStyle/>
          <a:p>
            <a:r>
              <a:rPr lang="en-US" dirty="0"/>
              <a:t>When you install additional widgets, </a:t>
            </a:r>
            <a:r>
              <a:rPr lang="en-US" b="1" dirty="0">
                <a:solidFill>
                  <a:srgbClr val="0070C0"/>
                </a:solidFill>
              </a:rPr>
              <a:t>you may or may not get some error</a:t>
            </a:r>
          </a:p>
          <a:p>
            <a:r>
              <a:rPr lang="en-US" dirty="0">
                <a:solidFill>
                  <a:srgbClr val="FF0000"/>
                </a:solidFill>
              </a:rPr>
              <a:t>Sometimes you need to install LIBBZ2.dll file</a:t>
            </a:r>
          </a:p>
          <a:p>
            <a:r>
              <a:rPr lang="en-US" dirty="0"/>
              <a:t>Copy this file in windows directory</a:t>
            </a:r>
          </a:p>
          <a:p>
            <a:r>
              <a:rPr lang="en-US" dirty="0"/>
              <a:t>Then additional widgets will start working and will be displayed in widget menu.</a:t>
            </a:r>
          </a:p>
          <a:p>
            <a:r>
              <a:rPr lang="en-US" b="1" u="sng" dirty="0">
                <a:solidFill>
                  <a:srgbClr val="FF0000"/>
                </a:solidFill>
              </a:rPr>
              <a:t>If OS is fully updated, then orange additional widgets  may be installed readily.</a:t>
            </a:r>
          </a:p>
        </p:txBody>
      </p:sp>
    </p:spTree>
    <p:extLst>
      <p:ext uri="{BB962C8B-B14F-4D97-AF65-F5344CB8AC3E}">
        <p14:creationId xmlns:p14="http://schemas.microsoft.com/office/powerpoint/2010/main" val="30081879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We have information on the country latitude and longitude of every country.</a:t>
            </a:r>
          </a:p>
          <a:p>
            <a:r>
              <a:rPr lang="en-US" dirty="0"/>
              <a:t>We will use geo map widget to plot data points.</a:t>
            </a:r>
          </a:p>
          <a:p>
            <a:r>
              <a:rPr lang="en-US" dirty="0"/>
              <a:t>Latitude and Longitude are automatically selected.</a:t>
            </a:r>
          </a:p>
          <a:p>
            <a:r>
              <a:rPr lang="en-US" dirty="0"/>
              <a:t>What we can do better is by selecting the particular date for the number of cases on that day.</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Processing</a:t>
            </a:r>
          </a:p>
        </p:txBody>
      </p:sp>
      <p:sp>
        <p:nvSpPr>
          <p:cNvPr id="3" name="Content Placeholder 2"/>
          <p:cNvSpPr>
            <a:spLocks noGrp="1"/>
          </p:cNvSpPr>
          <p:nvPr>
            <p:ph idx="1"/>
          </p:nvPr>
        </p:nvSpPr>
        <p:spPr>
          <a:xfrm>
            <a:off x="214282" y="1600200"/>
            <a:ext cx="8472518" cy="5043510"/>
          </a:xfrm>
        </p:spPr>
        <p:txBody>
          <a:bodyPr>
            <a:normAutofit lnSpcReduction="10000"/>
          </a:bodyPr>
          <a:lstStyle/>
          <a:p>
            <a:r>
              <a:rPr lang="en-US" dirty="0"/>
              <a:t>We have worked on excel files and images.</a:t>
            </a:r>
          </a:p>
          <a:p>
            <a:r>
              <a:rPr lang="en-US" dirty="0"/>
              <a:t>How about Text ?</a:t>
            </a:r>
          </a:p>
          <a:p>
            <a:r>
              <a:rPr lang="en-US" dirty="0"/>
              <a:t>Could we extract some meaningful information from a set of documents.</a:t>
            </a:r>
          </a:p>
          <a:p>
            <a:r>
              <a:rPr lang="en-US" dirty="0"/>
              <a:t>We  need to install Text add on.</a:t>
            </a:r>
          </a:p>
          <a:p>
            <a:r>
              <a:rPr lang="en-US" dirty="0"/>
              <a:t>Lets us load the data, </a:t>
            </a:r>
          </a:p>
          <a:p>
            <a:r>
              <a:rPr lang="en-US" dirty="0"/>
              <a:t>Place the corpus widget on canvas and open it.</a:t>
            </a:r>
          </a:p>
          <a:p>
            <a:r>
              <a:rPr lang="en-US" dirty="0"/>
              <a:t> Go to Browse documentation corpora.</a:t>
            </a:r>
          </a:p>
          <a:p>
            <a:r>
              <a:rPr lang="en-US" dirty="0"/>
              <a:t>Load Grimm-tales-selected.</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142907" y="0"/>
            <a:ext cx="9286907" cy="6858000"/>
          </a:xfrm>
          <a:prstGeom prst="rect">
            <a:avLst/>
          </a:prstGeom>
          <a:noFill/>
          <a:ln w="9525">
            <a:noFill/>
            <a:miter lim="800000"/>
            <a:headEnd/>
            <a:tailEnd/>
          </a:ln>
          <a:effec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214290"/>
            <a:ext cx="8401080" cy="6429420"/>
          </a:xfrm>
        </p:spPr>
        <p:txBody>
          <a:bodyPr/>
          <a:lstStyle/>
          <a:p>
            <a:r>
              <a:rPr lang="en-US" dirty="0"/>
              <a:t>This tab has 44 tales on the O/P of widget.</a:t>
            </a:r>
          </a:p>
          <a:p>
            <a:r>
              <a:rPr lang="en-US" dirty="0"/>
              <a:t>What are these text about ?</a:t>
            </a:r>
          </a:p>
          <a:p>
            <a:r>
              <a:rPr lang="en-US" dirty="0"/>
              <a:t>Connect corpus viewer to corpus.</a:t>
            </a:r>
          </a:p>
          <a:p>
            <a:r>
              <a:rPr lang="en-US" dirty="0"/>
              <a:t>Corpus viewer displays text and enables us to browse it.</a:t>
            </a:r>
          </a:p>
          <a:p>
            <a:r>
              <a:rPr lang="en-US" dirty="0"/>
              <a:t>For example, we can output only those documents that contain word king.</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2051" name="Picture 3"/>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5911873"/>
          </a:xfrm>
        </p:spPr>
        <p:txBody>
          <a:bodyPr/>
          <a:lstStyle/>
          <a:p>
            <a:r>
              <a:rPr lang="en-US" dirty="0"/>
              <a:t>Another widget for visualizing text is </a:t>
            </a:r>
            <a:r>
              <a:rPr lang="en-US" b="1" dirty="0">
                <a:solidFill>
                  <a:srgbClr val="7030A0"/>
                </a:solidFill>
              </a:rPr>
              <a:t>Word Cloud.</a:t>
            </a:r>
          </a:p>
          <a:p>
            <a:r>
              <a:rPr lang="en-US" dirty="0"/>
              <a:t>This widget displays word frequencies in cloud.</a:t>
            </a:r>
          </a:p>
          <a:p>
            <a:r>
              <a:rPr lang="en-US" dirty="0"/>
              <a:t>More frequently the word appear in the text the larger the word will be.</a:t>
            </a:r>
          </a:p>
          <a:p>
            <a:r>
              <a:rPr lang="en-US" dirty="0"/>
              <a:t>But word cloud shows lot of silly things like punctuation and un-informative words.</a:t>
            </a:r>
          </a:p>
          <a:p>
            <a:r>
              <a:rPr lang="en-US" dirty="0"/>
              <a:t>Next step is to use </a:t>
            </a:r>
            <a:r>
              <a:rPr lang="en-US" dirty="0">
                <a:solidFill>
                  <a:srgbClr val="FF0000"/>
                </a:solidFill>
              </a:rPr>
              <a:t>preprocess widget </a:t>
            </a:r>
            <a:r>
              <a:rPr lang="en-US" dirty="0"/>
              <a:t>to get rid of these things. It will transform all the text into lower case.</a:t>
            </a:r>
          </a:p>
          <a:p>
            <a:pPr>
              <a:buNone/>
            </a:pPr>
            <a:endParaRPr lang="en-US" dirty="0"/>
          </a:p>
          <a:p>
            <a:endParaRPr 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JPG"/>
          <p:cNvPicPr>
            <a:picLocks noGrp="1" noChangeAspect="1"/>
          </p:cNvPicPr>
          <p:nvPr>
            <p:ph idx="1"/>
          </p:nvPr>
        </p:nvPicPr>
        <p:blipFill>
          <a:blip r:embed="rId2"/>
          <a:stretch>
            <a:fillRect/>
          </a:stretch>
        </p:blipFill>
        <p:spPr>
          <a:xfrm>
            <a:off x="214282" y="0"/>
            <a:ext cx="8643998" cy="6500834"/>
          </a:xfr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428604"/>
            <a:ext cx="8472518" cy="6143668"/>
          </a:xfrm>
        </p:spPr>
        <p:txBody>
          <a:bodyPr>
            <a:normAutofit fontScale="92500"/>
          </a:bodyPr>
          <a:lstStyle/>
          <a:p>
            <a:pPr algn="just"/>
            <a:r>
              <a:rPr lang="en-US" b="1" dirty="0">
                <a:solidFill>
                  <a:srgbClr val="7030A0"/>
                </a:solidFill>
              </a:rPr>
              <a:t>Preprocess widget</a:t>
            </a:r>
            <a:r>
              <a:rPr lang="en-US" dirty="0"/>
              <a:t> will convert text into individual words and omit the punctuation.</a:t>
            </a:r>
          </a:p>
          <a:p>
            <a:pPr algn="just"/>
            <a:r>
              <a:rPr lang="en-US" dirty="0"/>
              <a:t>The effect of preprocessing can be visually explored in word cloud.</a:t>
            </a:r>
          </a:p>
          <a:p>
            <a:pPr algn="just"/>
            <a:r>
              <a:rPr lang="en-US" dirty="0"/>
              <a:t>After preprocessing, the visualization looks much better.</a:t>
            </a:r>
          </a:p>
          <a:p>
            <a:pPr algn="just"/>
            <a:r>
              <a:rPr lang="en-US" dirty="0"/>
              <a:t>We retained only meaningful words and now we can better understand what our corpus is about.</a:t>
            </a:r>
          </a:p>
          <a:p>
            <a:pPr algn="just"/>
            <a:r>
              <a:rPr lang="en-US" dirty="0"/>
              <a:t>Preprocessing is first an very important step in text mining.</a:t>
            </a:r>
          </a:p>
          <a:p>
            <a:pPr algn="just"/>
            <a:r>
              <a:rPr lang="en-US" dirty="0"/>
              <a:t>We define our tokens and filter out the bits we didn’t required.</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Clustering</a:t>
            </a:r>
          </a:p>
        </p:txBody>
      </p:sp>
      <p:sp>
        <p:nvSpPr>
          <p:cNvPr id="3" name="Content Placeholder 2"/>
          <p:cNvSpPr>
            <a:spLocks noGrp="1"/>
          </p:cNvSpPr>
          <p:nvPr>
            <p:ph idx="1"/>
          </p:nvPr>
        </p:nvSpPr>
        <p:spPr/>
        <p:txBody>
          <a:bodyPr>
            <a:normAutofit fontScale="92500" lnSpcReduction="20000"/>
          </a:bodyPr>
          <a:lstStyle/>
          <a:p>
            <a:r>
              <a:rPr lang="en-US" dirty="0"/>
              <a:t>Now we have done preprocessing of data.</a:t>
            </a:r>
          </a:p>
          <a:p>
            <a:r>
              <a:rPr lang="en-US" b="1" dirty="0">
                <a:solidFill>
                  <a:srgbClr val="7030A0"/>
                </a:solidFill>
              </a:rPr>
              <a:t>Is our data is ready for Machine Learning: Not quite.</a:t>
            </a:r>
          </a:p>
          <a:p>
            <a:r>
              <a:rPr lang="en-US" dirty="0"/>
              <a:t>After preprocessing orange still sees only lines of text.</a:t>
            </a:r>
          </a:p>
          <a:p>
            <a:r>
              <a:rPr lang="en-US" dirty="0"/>
              <a:t>For Machine learning we need to transform text into numerical representation.</a:t>
            </a:r>
          </a:p>
          <a:p>
            <a:r>
              <a:rPr lang="en-US" dirty="0"/>
              <a:t>Simple way to do is to count  how many times each word appears in the text.</a:t>
            </a:r>
          </a:p>
          <a:p>
            <a:r>
              <a:rPr lang="en-US" b="1" dirty="0">
                <a:solidFill>
                  <a:srgbClr val="FF0000"/>
                </a:solidFill>
              </a:rPr>
              <a:t>This approach is called bag of words. </a:t>
            </a:r>
          </a:p>
          <a:p>
            <a:endParaRPr 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Create work flow </a:t>
            </a:r>
          </a:p>
        </p:txBody>
      </p:sp>
      <p:sp>
        <p:nvSpPr>
          <p:cNvPr id="3" name="Content Placeholder 2"/>
          <p:cNvSpPr>
            <a:spLocks noGrp="1"/>
          </p:cNvSpPr>
          <p:nvPr>
            <p:ph idx="1"/>
          </p:nvPr>
        </p:nvSpPr>
        <p:spPr>
          <a:xfrm>
            <a:off x="285720" y="1600200"/>
            <a:ext cx="8401080" cy="4614882"/>
          </a:xfrm>
        </p:spPr>
        <p:txBody>
          <a:bodyPr>
            <a:normAutofit lnSpcReduction="10000"/>
          </a:bodyPr>
          <a:lstStyle/>
          <a:p>
            <a:pPr algn="just"/>
            <a:r>
              <a:rPr lang="en-US" dirty="0"/>
              <a:t>Corpus read the collection of text documents.</a:t>
            </a:r>
          </a:p>
          <a:p>
            <a:pPr algn="just"/>
            <a:r>
              <a:rPr lang="en-US" dirty="0"/>
              <a:t>Text processing removes stop words and delimiters.</a:t>
            </a:r>
          </a:p>
          <a:p>
            <a:pPr algn="just"/>
            <a:r>
              <a:rPr lang="en-US" dirty="0"/>
              <a:t>Now we will extend the workflow with a bag of words widget.</a:t>
            </a:r>
          </a:p>
          <a:p>
            <a:pPr algn="just"/>
            <a:r>
              <a:rPr lang="en-US" dirty="0"/>
              <a:t>Bag of words output the data table where word counts are the new added features.</a:t>
            </a:r>
          </a:p>
          <a:p>
            <a:pPr algn="just"/>
            <a:r>
              <a:rPr lang="en-US" dirty="0"/>
              <a:t>One can always check the output of bag of words in a data table.</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285728"/>
            <a:ext cx="8401080" cy="6286544"/>
          </a:xfrm>
        </p:spPr>
        <p:txBody>
          <a:bodyPr>
            <a:normAutofit fontScale="92500" lnSpcReduction="10000"/>
          </a:bodyPr>
          <a:lstStyle/>
          <a:p>
            <a:pPr algn="just"/>
            <a:r>
              <a:rPr lang="en-US" dirty="0"/>
              <a:t> Now we have our data matrix</a:t>
            </a:r>
          </a:p>
          <a:p>
            <a:pPr algn="just"/>
            <a:r>
              <a:rPr lang="en-US" dirty="0"/>
              <a:t>We can find interesting groups of documents.</a:t>
            </a:r>
          </a:p>
          <a:p>
            <a:pPr algn="just"/>
            <a:r>
              <a:rPr lang="en-US" dirty="0"/>
              <a:t>Connect Distances to Bag of Words.</a:t>
            </a:r>
          </a:p>
          <a:p>
            <a:pPr algn="just"/>
            <a:r>
              <a:rPr lang="en-US" dirty="0"/>
              <a:t>Here, we will use cosine distance as it normally works best for corpora.</a:t>
            </a:r>
          </a:p>
          <a:p>
            <a:pPr algn="just"/>
            <a:r>
              <a:rPr lang="en-US" dirty="0"/>
              <a:t>We feed computed distances to Hierarchical Clustering.</a:t>
            </a:r>
          </a:p>
          <a:p>
            <a:pPr algn="just"/>
            <a:r>
              <a:rPr lang="en-US" dirty="0"/>
              <a:t>To estimate the distances between clusters we will select Ward linkage.	</a:t>
            </a:r>
          </a:p>
          <a:p>
            <a:pPr algn="just"/>
            <a:r>
              <a:rPr lang="en-US" dirty="0"/>
              <a:t>Now drag a line at the top of the visualization left and right.</a:t>
            </a:r>
          </a:p>
          <a:p>
            <a:pPr algn="just"/>
            <a:r>
              <a:rPr lang="en-US" dirty="0"/>
              <a:t>What is the appropriate number of groups?</a:t>
            </a:r>
          </a:p>
          <a:p>
            <a:pPr algn="just"/>
            <a:r>
              <a:rPr lang="en-US" dirty="0"/>
              <a:t>I think two seems to make the most sense.</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0" y="0"/>
            <a:ext cx="9143999" cy="6879771"/>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3.JPG"/>
          <p:cNvPicPr>
            <a:picLocks noGrp="1" noChangeAspect="1"/>
          </p:cNvPicPr>
          <p:nvPr>
            <p:ph idx="1"/>
          </p:nvPr>
        </p:nvPicPr>
        <p:blipFill>
          <a:blip r:embed="rId2"/>
          <a:stretch>
            <a:fillRect/>
          </a:stretch>
        </p:blipFill>
        <p:spPr>
          <a:xfrm>
            <a:off x="214282" y="214290"/>
            <a:ext cx="8501122" cy="6215106"/>
          </a:xfr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normAutofit lnSpcReduction="10000"/>
          </a:bodyPr>
          <a:lstStyle/>
          <a:p>
            <a:r>
              <a:rPr lang="en-US" dirty="0"/>
              <a:t>The nodes in our </a:t>
            </a:r>
            <a:r>
              <a:rPr lang="en-US" dirty="0" err="1"/>
              <a:t>dendrogram</a:t>
            </a:r>
            <a:r>
              <a:rPr lang="en-US" dirty="0"/>
              <a:t> also have a label.</a:t>
            </a:r>
          </a:p>
          <a:p>
            <a:r>
              <a:rPr lang="en-US" dirty="0"/>
              <a:t>If the tale talks about animals, it's an animal tale.</a:t>
            </a:r>
          </a:p>
          <a:p>
            <a:r>
              <a:rPr lang="en-US" dirty="0"/>
              <a:t>If it's more about dragons and princesses, it's a tale of magic.</a:t>
            </a:r>
          </a:p>
          <a:p>
            <a:r>
              <a:rPr lang="en-US" dirty="0"/>
              <a:t>Looks like the tale type corresponds quite well with our clusters.</a:t>
            </a:r>
          </a:p>
          <a:p>
            <a:r>
              <a:rPr lang="en-US" dirty="0"/>
              <a:t>Except for one part where animal tales and tales of magic are mixed.</a:t>
            </a:r>
          </a:p>
          <a:p>
            <a:r>
              <a:rPr lang="en-US" dirty="0"/>
              <a:t>Can we figure out why they're mixed?</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lstStyle/>
          <a:p>
            <a:pPr algn="just"/>
            <a:r>
              <a:rPr lang="en-US" dirty="0"/>
              <a:t>Select the cluster</a:t>
            </a:r>
          </a:p>
          <a:p>
            <a:pPr algn="just"/>
            <a:r>
              <a:rPr lang="en-US" dirty="0"/>
              <a:t>Connect Corpus Viewer to Hierarchical Clustering.</a:t>
            </a:r>
          </a:p>
          <a:p>
            <a:pPr algn="just"/>
            <a:r>
              <a:rPr lang="en-US" dirty="0"/>
              <a:t>Seem like some tales of magic still mention animals.</a:t>
            </a:r>
          </a:p>
          <a:p>
            <a:pPr algn="just"/>
            <a:r>
              <a:rPr lang="en-US" dirty="0"/>
              <a:t>Perhaps clustering got it right after all.</a:t>
            </a:r>
          </a:p>
          <a:p>
            <a:pPr algn="just"/>
            <a:r>
              <a:rPr lang="en-US" dirty="0"/>
              <a:t>Clustering is a great way to uncover similar documents in unlabeled text.</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Classification</a:t>
            </a:r>
          </a:p>
        </p:txBody>
      </p:sp>
      <p:sp>
        <p:nvSpPr>
          <p:cNvPr id="3" name="Content Placeholder 2"/>
          <p:cNvSpPr>
            <a:spLocks noGrp="1"/>
          </p:cNvSpPr>
          <p:nvPr>
            <p:ph idx="1"/>
          </p:nvPr>
        </p:nvSpPr>
        <p:spPr>
          <a:xfrm>
            <a:off x="457200" y="1600200"/>
            <a:ext cx="8229600" cy="4972072"/>
          </a:xfrm>
        </p:spPr>
        <p:txBody>
          <a:bodyPr>
            <a:normAutofit/>
          </a:bodyPr>
          <a:lstStyle/>
          <a:p>
            <a:r>
              <a:rPr lang="en-US" dirty="0"/>
              <a:t>We already know how to preprocess our corpus</a:t>
            </a:r>
          </a:p>
          <a:p>
            <a:r>
              <a:rPr lang="en-US" dirty="0"/>
              <a:t>And how to find similar documents with hierarchical clustering.</a:t>
            </a:r>
          </a:p>
          <a:p>
            <a:r>
              <a:rPr lang="en-US" dirty="0"/>
              <a:t>But Grimm's tales also have a label.</a:t>
            </a:r>
          </a:p>
          <a:p>
            <a:r>
              <a:rPr lang="en-US" dirty="0"/>
              <a:t>Tales are either animal tales or tales of magic.</a:t>
            </a:r>
          </a:p>
          <a:p>
            <a:r>
              <a:rPr lang="en-US" dirty="0"/>
              <a:t>Can we use these data to predict the type of a new, unclassified tale?</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285728"/>
            <a:ext cx="8472518" cy="5840435"/>
          </a:xfrm>
        </p:spPr>
        <p:txBody>
          <a:bodyPr>
            <a:normAutofit fontScale="92500"/>
          </a:bodyPr>
          <a:lstStyle/>
          <a:p>
            <a:pPr algn="just"/>
            <a:r>
              <a:rPr lang="en-US" sz="3600" dirty="0"/>
              <a:t>We read </a:t>
            </a:r>
            <a:r>
              <a:rPr lang="en-US" sz="3600" dirty="0" err="1"/>
              <a:t>grimm</a:t>
            </a:r>
            <a:r>
              <a:rPr lang="en-US" sz="3600" dirty="0"/>
              <a:t>-tales-selected</a:t>
            </a:r>
          </a:p>
          <a:p>
            <a:pPr algn="just"/>
            <a:r>
              <a:rPr lang="en-US" sz="3600" dirty="0"/>
              <a:t>Check the data in Corpus Viewer.</a:t>
            </a:r>
          </a:p>
          <a:p>
            <a:pPr algn="just"/>
            <a:r>
              <a:rPr lang="en-US" sz="3600" dirty="0"/>
              <a:t>We prepare the text with preprocessing and turn it into a bag of words, which represents each tale with a vector of word counts.</a:t>
            </a:r>
          </a:p>
          <a:p>
            <a:pPr algn="just"/>
            <a:r>
              <a:rPr lang="en-US" sz="3600" dirty="0"/>
              <a:t>Now for the classification.</a:t>
            </a:r>
          </a:p>
          <a:p>
            <a:pPr algn="just"/>
            <a:r>
              <a:rPr lang="en-US" sz="3600" dirty="0"/>
              <a:t>Connect Logistic Regression to Bag Of Words.</a:t>
            </a:r>
          </a:p>
          <a:p>
            <a:r>
              <a:rPr lang="en-US" sz="3600" dirty="0"/>
              <a:t>Connect it to Logistic Regression.</a:t>
            </a:r>
          </a:p>
          <a:p>
            <a:r>
              <a:rPr lang="en-US" sz="3600" dirty="0"/>
              <a:t>The widget displays top ten words that are important for the classifier.</a:t>
            </a:r>
          </a:p>
          <a:p>
            <a:pPr algn="just"/>
            <a:endParaRPr lang="en-US" sz="3600"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5911873"/>
          </a:xfrm>
        </p:spPr>
        <p:txBody>
          <a:bodyPr>
            <a:normAutofit/>
          </a:bodyPr>
          <a:lstStyle/>
          <a:p>
            <a:pPr algn="just"/>
            <a:r>
              <a:rPr lang="en-US" dirty="0"/>
              <a:t>Logistic regression constructs the model to predict</a:t>
            </a:r>
          </a:p>
          <a:p>
            <a:pPr algn="just"/>
            <a:r>
              <a:rPr lang="en-US" dirty="0"/>
              <a:t>whether a tale is an animal tale or a tale of magic.</a:t>
            </a:r>
          </a:p>
          <a:p>
            <a:pPr algn="just"/>
            <a:r>
              <a:rPr lang="en-US" dirty="0"/>
              <a:t>We can even see how our model looks like-</a:t>
            </a:r>
          </a:p>
          <a:p>
            <a:pPr algn="just"/>
            <a:r>
              <a:rPr lang="en-US" dirty="0"/>
              <a:t>We will use </a:t>
            </a:r>
            <a:r>
              <a:rPr lang="en-US" dirty="0" err="1"/>
              <a:t>Nomogram</a:t>
            </a:r>
            <a:endParaRPr lang="en-US" dirty="0"/>
          </a:p>
          <a:p>
            <a:pPr algn="just"/>
            <a:r>
              <a:rPr lang="en-US" dirty="0"/>
              <a:t>which visualizes the logistic regression classifier.</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44" y="357166"/>
            <a:ext cx="8543956" cy="6143668"/>
          </a:xfrm>
        </p:spPr>
        <p:txBody>
          <a:bodyPr>
            <a:normAutofit/>
          </a:bodyPr>
          <a:lstStyle/>
          <a:p>
            <a:pPr algn="just"/>
            <a:r>
              <a:rPr lang="en-US" sz="3600" dirty="0"/>
              <a:t>At the top of the list are the words that most contribute to the prediction.</a:t>
            </a:r>
          </a:p>
          <a:p>
            <a:pPr algn="just"/>
            <a:r>
              <a:rPr lang="en-US" sz="3600" dirty="0"/>
              <a:t>Seems like the word 'fox' can tell us a lot about the tale.</a:t>
            </a:r>
          </a:p>
          <a:p>
            <a:pPr algn="just"/>
            <a:r>
              <a:rPr lang="en-US" sz="3600" dirty="0"/>
              <a:t>If 'fox' appears often in the text</a:t>
            </a:r>
            <a:r>
              <a:rPr lang="en-US" sz="3600" dirty="0">
                <a:solidFill>
                  <a:srgbClr val="FF0000"/>
                </a:solidFill>
              </a:rPr>
              <a:t>, it's an animal tale.</a:t>
            </a:r>
          </a:p>
          <a:p>
            <a:pPr algn="just"/>
            <a:r>
              <a:rPr lang="en-US" sz="3600" dirty="0"/>
              <a:t>If it doesn't, it's probably </a:t>
            </a:r>
            <a:r>
              <a:rPr lang="en-US" sz="3600" dirty="0">
                <a:solidFill>
                  <a:srgbClr val="FF0000"/>
                </a:solidFill>
              </a:rPr>
              <a:t>a tale of magic.</a:t>
            </a:r>
          </a:p>
          <a:p>
            <a:pPr algn="just"/>
            <a:r>
              <a:rPr lang="en-US" sz="3600" dirty="0"/>
              <a:t>Now we know how our classifier works, and it's time to see if it also performs well.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4.JPG"/>
          <p:cNvPicPr>
            <a:picLocks noGrp="1" noChangeAspect="1"/>
          </p:cNvPicPr>
          <p:nvPr>
            <p:ph idx="1"/>
          </p:nvPr>
        </p:nvPicPr>
        <p:blipFill>
          <a:blip r:embed="rId2"/>
          <a:stretch>
            <a:fillRect/>
          </a:stretch>
        </p:blipFill>
        <p:spPr>
          <a:xfrm>
            <a:off x="357158" y="285728"/>
            <a:ext cx="8501122" cy="6572271"/>
          </a:xfr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Connect Test and Score to Bag of Words.</a:t>
            </a:r>
          </a:p>
          <a:p>
            <a:r>
              <a:rPr lang="en-US" dirty="0"/>
              <a:t>We will use Test and Score</a:t>
            </a:r>
          </a:p>
          <a:p>
            <a:r>
              <a:rPr lang="en-US" dirty="0"/>
              <a:t>to cross-validate the logistic regression model.</a:t>
            </a:r>
          </a:p>
          <a:p>
            <a:r>
              <a:rPr lang="en-US" b="1" dirty="0">
                <a:solidFill>
                  <a:srgbClr val="FF0000"/>
                </a:solidFill>
              </a:rPr>
              <a:t>Not bad!</a:t>
            </a:r>
          </a:p>
          <a:p>
            <a:r>
              <a:rPr lang="en-US" b="1" dirty="0">
                <a:solidFill>
                  <a:srgbClr val="FF0000"/>
                </a:solidFill>
              </a:rPr>
              <a:t>The area under the ROC curve is over 0.97.</a:t>
            </a:r>
          </a:p>
          <a:p>
            <a:endParaRPr lang="en-US"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285728"/>
            <a:ext cx="8472518" cy="6357982"/>
          </a:xfrm>
        </p:spPr>
        <p:txBody>
          <a:bodyPr>
            <a:normAutofit lnSpcReduction="10000"/>
          </a:bodyPr>
          <a:lstStyle/>
          <a:p>
            <a:pPr algn="just"/>
            <a:r>
              <a:rPr lang="en-US" dirty="0"/>
              <a:t>When given two tales of a different class, </a:t>
            </a:r>
            <a:r>
              <a:rPr lang="en-US" b="1" dirty="0">
                <a:solidFill>
                  <a:srgbClr val="FF0000"/>
                </a:solidFill>
              </a:rPr>
              <a:t>logistic regression can correctly distinguish between them in over 90% of the cases.</a:t>
            </a:r>
          </a:p>
          <a:p>
            <a:pPr algn="just"/>
            <a:r>
              <a:rPr lang="en-US" dirty="0"/>
              <a:t>But we said we want to predict the tale type, right?</a:t>
            </a:r>
          </a:p>
          <a:p>
            <a:pPr algn="just"/>
            <a:r>
              <a:rPr lang="en-US" b="1" dirty="0">
                <a:solidFill>
                  <a:srgbClr val="FF0000"/>
                </a:solidFill>
              </a:rPr>
              <a:t>And we don't want to predict something we already know.</a:t>
            </a:r>
          </a:p>
          <a:p>
            <a:pPr algn="just"/>
            <a:r>
              <a:rPr lang="en-US" b="1" dirty="0">
                <a:solidFill>
                  <a:srgbClr val="7030A0"/>
                </a:solidFill>
              </a:rPr>
              <a:t>We will place a new Corpus widget on the canvas.</a:t>
            </a:r>
          </a:p>
          <a:p>
            <a:pPr algn="just"/>
            <a:r>
              <a:rPr lang="en-US" b="1" dirty="0">
                <a:solidFill>
                  <a:srgbClr val="7030A0"/>
                </a:solidFill>
              </a:rPr>
              <a:t>Let us load three new tales from Hans Christian Andersen.</a:t>
            </a:r>
          </a:p>
          <a:p>
            <a:pPr algn="just"/>
            <a:r>
              <a:rPr lang="en-US" u="sng" dirty="0">
                <a:solidFill>
                  <a:srgbClr val="FF0000"/>
                </a:solidFill>
              </a:rPr>
              <a:t>We will ask our logistic regression model to tell us what are the types of these new tales.</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normAutofit/>
          </a:bodyPr>
          <a:lstStyle/>
          <a:p>
            <a:pPr algn="just"/>
            <a:r>
              <a:rPr lang="en-US" dirty="0"/>
              <a:t>Connect Corpus (1) to Predictions.</a:t>
            </a:r>
          </a:p>
          <a:p>
            <a:pPr algn="just"/>
            <a:r>
              <a:rPr lang="en-US" dirty="0"/>
              <a:t>Now, provide the Grimm-trained logistic regression model and observe the results in Predictions.</a:t>
            </a:r>
          </a:p>
          <a:p>
            <a:pPr algn="just"/>
            <a:r>
              <a:rPr lang="en-US" dirty="0"/>
              <a:t>Our model says The Ugly Duckling is an animal tale and The Little Match Seller a tale of magic.</a:t>
            </a:r>
          </a:p>
          <a:p>
            <a:pPr algn="just"/>
            <a:r>
              <a:rPr lang="en-US" dirty="0"/>
              <a:t>Seems quite right.</a:t>
            </a:r>
          </a:p>
          <a:p>
            <a:endParaRPr lang="en-US"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285728"/>
            <a:ext cx="8401080" cy="5840435"/>
          </a:xfrm>
        </p:spPr>
        <p:txBody>
          <a:bodyPr>
            <a:normAutofit/>
          </a:bodyPr>
          <a:lstStyle/>
          <a:p>
            <a:pPr algn="just"/>
            <a:r>
              <a:rPr lang="en-US" dirty="0"/>
              <a:t>Predicted class probabilities were high as well.</a:t>
            </a:r>
          </a:p>
          <a:p>
            <a:pPr algn="just"/>
            <a:r>
              <a:rPr lang="en-US" dirty="0"/>
              <a:t>The probability that The Ugly Duckling is an animal tale is 90%.</a:t>
            </a:r>
          </a:p>
          <a:p>
            <a:pPr algn="just"/>
            <a:r>
              <a:rPr lang="en-US" dirty="0"/>
              <a:t>Today we've learned how to inspect our logistic regression model with </a:t>
            </a:r>
            <a:r>
              <a:rPr lang="en-US" dirty="0" err="1"/>
              <a:t>nomogram</a:t>
            </a:r>
            <a:r>
              <a:rPr lang="en-US" dirty="0"/>
              <a:t>,</a:t>
            </a:r>
          </a:p>
          <a:p>
            <a:pPr algn="just"/>
            <a:r>
              <a:rPr lang="en-US" dirty="0"/>
              <a:t>How to re-use the familiar classification workflow on text.</a:t>
            </a:r>
          </a:p>
          <a:p>
            <a:pPr algn="just"/>
            <a:r>
              <a:rPr lang="en-US" dirty="0"/>
              <a:t>How to predict the type of the tale on new corpus.</a:t>
            </a:r>
          </a:p>
          <a:p>
            <a:pPr algn="just"/>
            <a:r>
              <a:rPr lang="en-US" dirty="0"/>
              <a:t>This concludes the problem.</a:t>
            </a:r>
          </a:p>
          <a:p>
            <a:endParaRPr lang="en-US"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IN" dirty="0"/>
          </a:p>
          <a:p>
            <a:endParaRPr lang="en-IN" dirty="0"/>
          </a:p>
          <a:p>
            <a:pPr algn="ctr">
              <a:buNone/>
            </a:pPr>
            <a:r>
              <a:rPr lang="en-IN" b="1" dirty="0">
                <a:solidFill>
                  <a:srgbClr val="FF0000"/>
                </a:solidFill>
              </a:rPr>
              <a:t>BASIC EXPERIMENTAL SET UP FOR </a:t>
            </a:r>
          </a:p>
          <a:p>
            <a:pPr algn="ctr">
              <a:buNone/>
            </a:pPr>
            <a:r>
              <a:rPr lang="en-IN" b="1" dirty="0">
                <a:solidFill>
                  <a:srgbClr val="FF0000"/>
                </a:solidFill>
              </a:rPr>
              <a:t>COMMON CLASSIFIERS</a:t>
            </a:r>
          </a:p>
          <a:p>
            <a:endParaRPr lang="en-US"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JPG"/>
          <p:cNvPicPr>
            <a:picLocks noGrp="1" noChangeAspect="1"/>
          </p:cNvPicPr>
          <p:nvPr isPhoto="1"/>
        </p:nvPicPr>
        <p:blipFill>
          <a:blip r:embed="rId2">
            <a:lum/>
          </a:blip>
          <a:stretch>
            <a:fillRect/>
          </a:stretch>
        </p:blipFill>
        <p:spPr>
          <a:xfrm>
            <a:off x="0" y="1190625"/>
            <a:ext cx="9144000" cy="44751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Lets see How Orange Works?</a:t>
            </a:r>
            <a:br>
              <a:rPr lang="en-US" b="1" dirty="0"/>
            </a:br>
            <a:endParaRPr lang="en-US" b="1" dirty="0"/>
          </a:p>
        </p:txBody>
      </p:sp>
      <p:sp>
        <p:nvSpPr>
          <p:cNvPr id="3" name="Content Placeholder 2"/>
          <p:cNvSpPr>
            <a:spLocks noGrp="1"/>
          </p:cNvSpPr>
          <p:nvPr>
            <p:ph idx="1"/>
          </p:nvPr>
        </p:nvSpPr>
        <p:spPr/>
        <p:txBody>
          <a:bodyPr/>
          <a:lstStyle/>
          <a:p>
            <a:pPr algn="just"/>
            <a:r>
              <a:rPr lang="en-US" dirty="0"/>
              <a:t>When You start Orange</a:t>
            </a:r>
          </a:p>
          <a:p>
            <a:pPr algn="just"/>
            <a:r>
              <a:rPr lang="en-US" dirty="0"/>
              <a:t>You see a welcome screen</a:t>
            </a:r>
          </a:p>
          <a:p>
            <a:pPr algn="just"/>
            <a:r>
              <a:rPr lang="en-US" dirty="0"/>
              <a:t>We can exit the welcome screen</a:t>
            </a:r>
          </a:p>
          <a:p>
            <a:pPr algn="just"/>
            <a:r>
              <a:rPr lang="en-US" dirty="0">
                <a:solidFill>
                  <a:srgbClr val="FF0000"/>
                </a:solidFill>
              </a:rPr>
              <a:t>Orange start with a blank canvas.</a:t>
            </a:r>
          </a:p>
          <a:p>
            <a:pPr algn="just"/>
            <a:r>
              <a:rPr lang="en-US" dirty="0"/>
              <a:t>This is where all magic takes place</a:t>
            </a:r>
          </a:p>
          <a:p>
            <a:pPr algn="just"/>
            <a:r>
              <a:rPr lang="en-US" b="1" dirty="0">
                <a:solidFill>
                  <a:srgbClr val="FF0000"/>
                </a:solidFill>
              </a:rPr>
              <a:t>But every magic seeks some secret ingredients.</a:t>
            </a:r>
          </a:p>
          <a:p>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JPG"/>
          <p:cNvPicPr>
            <a:picLocks noGrp="1" noChangeAspect="1"/>
          </p:cNvPicPr>
          <p:nvPr isPhoto="1"/>
        </p:nvPicPr>
        <p:blipFill>
          <a:blip r:embed="rId2">
            <a:lum/>
          </a:blip>
          <a:stretch>
            <a:fillRect/>
          </a:stretch>
        </p:blipFill>
        <p:spPr>
          <a:xfrm>
            <a:off x="0" y="525463"/>
            <a:ext cx="9144000" cy="5807075"/>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JPG"/>
          <p:cNvPicPr>
            <a:picLocks noGrp="1" noChangeAspect="1"/>
          </p:cNvPicPr>
          <p:nvPr isPhoto="1"/>
        </p:nvPicPr>
        <p:blipFill>
          <a:blip r:embed="rId2">
            <a:lum/>
          </a:blip>
          <a:stretch>
            <a:fillRect/>
          </a:stretch>
        </p:blipFill>
        <p:spPr>
          <a:xfrm>
            <a:off x="0" y="1203325"/>
            <a:ext cx="9144000" cy="4449763"/>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JPG"/>
          <p:cNvPicPr>
            <a:picLocks noGrp="1" noChangeAspect="1"/>
          </p:cNvPicPr>
          <p:nvPr isPhoto="1"/>
        </p:nvPicPr>
        <p:blipFill>
          <a:blip r:embed="rId2">
            <a:lum/>
          </a:blip>
          <a:stretch>
            <a:fillRect/>
          </a:stretch>
        </p:blipFill>
        <p:spPr>
          <a:xfrm>
            <a:off x="0" y="1323975"/>
            <a:ext cx="9144000" cy="42100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JPG"/>
          <p:cNvPicPr>
            <a:picLocks noGrp="1" noChangeAspect="1"/>
          </p:cNvPicPr>
          <p:nvPr isPhoto="1"/>
        </p:nvPicPr>
        <p:blipFill>
          <a:blip r:embed="rId2">
            <a:lum/>
          </a:blip>
          <a:stretch>
            <a:fillRect/>
          </a:stretch>
        </p:blipFill>
        <p:spPr>
          <a:xfrm>
            <a:off x="0" y="282575"/>
            <a:ext cx="9144000" cy="6291263"/>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JPG"/>
          <p:cNvPicPr>
            <a:picLocks noGrp="1" noChangeAspect="1"/>
          </p:cNvPicPr>
          <p:nvPr isPhoto="1"/>
        </p:nvPicPr>
        <p:blipFill>
          <a:blip r:embed="rId2">
            <a:lum/>
          </a:blip>
          <a:stretch>
            <a:fillRect/>
          </a:stretch>
        </p:blipFill>
        <p:spPr>
          <a:xfrm>
            <a:off x="0" y="974725"/>
            <a:ext cx="9144000" cy="490855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7.JPG"/>
          <p:cNvPicPr>
            <a:picLocks noGrp="1" noChangeAspect="1"/>
          </p:cNvPicPr>
          <p:nvPr isPhoto="1"/>
        </p:nvPicPr>
        <p:blipFill>
          <a:blip r:embed="rId2">
            <a:lum/>
          </a:blip>
          <a:stretch>
            <a:fillRect/>
          </a:stretch>
        </p:blipFill>
        <p:spPr>
          <a:xfrm>
            <a:off x="0" y="1536700"/>
            <a:ext cx="9144000" cy="37846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JPG"/>
          <p:cNvPicPr>
            <a:picLocks noGrp="1" noChangeAspect="1"/>
          </p:cNvPicPr>
          <p:nvPr isPhoto="1"/>
        </p:nvPicPr>
        <p:blipFill>
          <a:blip r:embed="rId2">
            <a:lum/>
          </a:blip>
          <a:stretch>
            <a:fillRect/>
          </a:stretch>
        </p:blipFill>
        <p:spPr>
          <a:xfrm>
            <a:off x="0" y="703263"/>
            <a:ext cx="9144000" cy="545147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JPG"/>
          <p:cNvPicPr>
            <a:picLocks noGrp="1" noChangeAspect="1"/>
          </p:cNvPicPr>
          <p:nvPr isPhoto="1"/>
        </p:nvPicPr>
        <p:blipFill>
          <a:blip r:embed="rId2">
            <a:lum/>
          </a:blip>
          <a:stretch>
            <a:fillRect/>
          </a:stretch>
        </p:blipFill>
        <p:spPr>
          <a:xfrm>
            <a:off x="0" y="1143000"/>
            <a:ext cx="9144000" cy="45720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JPG"/>
          <p:cNvPicPr>
            <a:picLocks noGrp="1" noChangeAspect="1"/>
          </p:cNvPicPr>
          <p:nvPr isPhoto="1"/>
        </p:nvPicPr>
        <p:blipFill>
          <a:blip r:embed="rId2">
            <a:lum/>
          </a:blip>
          <a:stretch>
            <a:fillRect/>
          </a:stretch>
        </p:blipFill>
        <p:spPr>
          <a:xfrm>
            <a:off x="0" y="1150938"/>
            <a:ext cx="9144000" cy="4554537"/>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1.JPG"/>
          <p:cNvPicPr>
            <a:picLocks noGrp="1" noChangeAspect="1"/>
          </p:cNvPicPr>
          <p:nvPr isPhoto="1"/>
        </p:nvPicPr>
        <p:blipFill>
          <a:blip r:embed="rId2">
            <a:lum/>
          </a:blip>
          <a:stretch>
            <a:fillRect/>
          </a:stretch>
        </p:blipFill>
        <p:spPr>
          <a:xfrm>
            <a:off x="0" y="809625"/>
            <a:ext cx="9144000" cy="5238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US" b="1" dirty="0">
                <a:solidFill>
                  <a:srgbClr val="FF0000"/>
                </a:solidFill>
              </a:rPr>
              <a:t>Getting Started with Orange</a:t>
            </a:r>
          </a:p>
        </p:txBody>
      </p:sp>
      <p:pic>
        <p:nvPicPr>
          <p:cNvPr id="1026" name="Picture 2"/>
          <p:cNvPicPr>
            <a:picLocks noGrp="1" noChangeAspect="1" noChangeArrowheads="1"/>
          </p:cNvPicPr>
          <p:nvPr>
            <p:ph idx="1"/>
          </p:nvPr>
        </p:nvPicPr>
        <p:blipFill>
          <a:blip r:embed="rId2"/>
          <a:srcRect/>
          <a:stretch>
            <a:fillRect/>
          </a:stretch>
        </p:blipFill>
        <p:spPr bwMode="auto">
          <a:xfrm>
            <a:off x="142844" y="1357299"/>
            <a:ext cx="9001155" cy="5286412"/>
          </a:xfrm>
          <a:prstGeom prst="rect">
            <a:avLst/>
          </a:prstGeom>
          <a:noFill/>
          <a:ln w="9525">
            <a:noFill/>
            <a:miter lim="800000"/>
            <a:headEnd/>
            <a:tailEnd/>
          </a:ln>
          <a:effec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JPG"/>
          <p:cNvPicPr>
            <a:picLocks noGrp="1" noChangeAspect="1"/>
          </p:cNvPicPr>
          <p:nvPr isPhoto="1"/>
        </p:nvPicPr>
        <p:blipFill>
          <a:blip r:embed="rId2">
            <a:lum/>
          </a:blip>
          <a:stretch>
            <a:fillRect/>
          </a:stretch>
        </p:blipFill>
        <p:spPr>
          <a:xfrm>
            <a:off x="0" y="1135063"/>
            <a:ext cx="9144000" cy="4587875"/>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3.JPG"/>
          <p:cNvPicPr>
            <a:picLocks noGrp="1" noChangeAspect="1"/>
          </p:cNvPicPr>
          <p:nvPr isPhoto="1"/>
        </p:nvPicPr>
        <p:blipFill>
          <a:blip r:embed="rId2">
            <a:lum/>
          </a:blip>
          <a:stretch>
            <a:fillRect/>
          </a:stretch>
        </p:blipFill>
        <p:spPr>
          <a:xfrm>
            <a:off x="0" y="1109663"/>
            <a:ext cx="9144000" cy="4637087"/>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M.Tech. Level Project</a:t>
            </a:r>
          </a:p>
        </p:txBody>
      </p:sp>
      <p:sp>
        <p:nvSpPr>
          <p:cNvPr id="3" name="Content Placeholder 2"/>
          <p:cNvSpPr>
            <a:spLocks noGrp="1"/>
          </p:cNvSpPr>
          <p:nvPr>
            <p:ph idx="1"/>
          </p:nvPr>
        </p:nvSpPr>
        <p:spPr/>
        <p:txBody>
          <a:bodyPr/>
          <a:lstStyle/>
          <a:p>
            <a:r>
              <a:rPr lang="en-US" dirty="0"/>
              <a:t>Comparative Analysis of various types of classifier</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JPG"/>
          <p:cNvPicPr>
            <a:picLocks noGrp="1" noChangeAspect="1"/>
          </p:cNvPicPr>
          <p:nvPr isPhoto="1"/>
        </p:nvPicPr>
        <p:blipFill>
          <a:blip r:embed="rId2">
            <a:lum/>
          </a:blip>
          <a:stretch>
            <a:fillRect/>
          </a:stretch>
        </p:blipFill>
        <p:spPr>
          <a:xfrm>
            <a:off x="0" y="600075"/>
            <a:ext cx="9144000" cy="565785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Assignment for you</a:t>
            </a:r>
          </a:p>
        </p:txBody>
      </p:sp>
      <p:sp>
        <p:nvSpPr>
          <p:cNvPr id="3" name="Content Placeholder 2"/>
          <p:cNvSpPr>
            <a:spLocks noGrp="1"/>
          </p:cNvSpPr>
          <p:nvPr>
            <p:ph idx="1"/>
          </p:nvPr>
        </p:nvSpPr>
        <p:spPr>
          <a:xfrm>
            <a:off x="107504" y="1600200"/>
            <a:ext cx="8784976" cy="4853136"/>
          </a:xfrm>
        </p:spPr>
        <p:txBody>
          <a:bodyPr>
            <a:normAutofit fontScale="92500" lnSpcReduction="10000"/>
          </a:bodyPr>
          <a:lstStyle/>
          <a:p>
            <a:pPr algn="just"/>
            <a:r>
              <a:rPr lang="en-US" dirty="0"/>
              <a:t>Image classification using Orange - Prediction of Pneumonia from Chest X-Ray</a:t>
            </a:r>
          </a:p>
          <a:p>
            <a:pPr algn="just"/>
            <a:r>
              <a:rPr lang="en-US" dirty="0"/>
              <a:t>Problem statement here is classifying or diagnosing a patient is having pneumonia or not based on the chest x-ray images.</a:t>
            </a:r>
          </a:p>
          <a:p>
            <a:pPr algn="just"/>
            <a:r>
              <a:rPr lang="en-US" dirty="0"/>
              <a:t>Load the types of images</a:t>
            </a:r>
          </a:p>
          <a:p>
            <a:pPr algn="just"/>
            <a:r>
              <a:rPr lang="en-US" dirty="0"/>
              <a:t>Classify it into normal and abnormal categories</a:t>
            </a:r>
          </a:p>
          <a:p>
            <a:pPr algn="just"/>
            <a:r>
              <a:rPr lang="en-US" dirty="0"/>
              <a:t>Create basis workflow </a:t>
            </a:r>
          </a:p>
          <a:p>
            <a:pPr algn="just"/>
            <a:r>
              <a:rPr lang="en-US" dirty="0"/>
              <a:t>Choose prediction model and cross validation</a:t>
            </a:r>
          </a:p>
          <a:p>
            <a:pPr algn="just"/>
            <a:r>
              <a:rPr lang="en-US" dirty="0"/>
              <a:t>Predict the accuracy and AUC</a:t>
            </a:r>
          </a:p>
          <a:p>
            <a:endParaRPr lang="en-US" dirty="0"/>
          </a:p>
          <a:p>
            <a:pPr marL="0" indent="0">
              <a:buNone/>
            </a:pPr>
            <a:endParaRPr lang="en-US" dirty="0"/>
          </a:p>
        </p:txBody>
      </p:sp>
    </p:spTree>
    <p:extLst>
      <p:ext uri="{BB962C8B-B14F-4D97-AF65-F5344CB8AC3E}">
        <p14:creationId xmlns:p14="http://schemas.microsoft.com/office/powerpoint/2010/main" val="38585349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in excel form</a:t>
            </a:r>
          </a:p>
        </p:txBody>
      </p:sp>
      <p:sp>
        <p:nvSpPr>
          <p:cNvPr id="3" name="Content Placeholder 2"/>
          <p:cNvSpPr>
            <a:spLocks noGrp="1"/>
          </p:cNvSpPr>
          <p:nvPr>
            <p:ph idx="1"/>
          </p:nvPr>
        </p:nvSpPr>
        <p:spPr/>
        <p:txBody>
          <a:bodyPr/>
          <a:lstStyle/>
          <a:p>
            <a:r>
              <a:rPr lang="en-US" dirty="0">
                <a:hlinkClick r:id="rId2"/>
              </a:rPr>
              <a:t>https://github.com/nikicc/orange/tree/master/Orange/datasets</a:t>
            </a:r>
            <a:endParaRPr lang="en-US" dirty="0"/>
          </a:p>
          <a:p>
            <a:r>
              <a:rPr lang="en-US" dirty="0"/>
              <a:t>https://github.com/ajdapretnar/datasets/blob/master/images/domestic-animals.zip</a:t>
            </a:r>
          </a:p>
          <a:p>
            <a:pPr>
              <a:buNone/>
            </a:pPr>
            <a:endParaRPr lang="en-US" dirty="0"/>
          </a:p>
        </p:txBody>
      </p:sp>
    </p:spTree>
    <p:extLst>
      <p:ext uri="{BB962C8B-B14F-4D97-AF65-F5344CB8AC3E}">
        <p14:creationId xmlns:p14="http://schemas.microsoft.com/office/powerpoint/2010/main" val="9621174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Take away for Home</a:t>
            </a:r>
            <a:endParaRPr lang="en-US" dirty="0"/>
          </a:p>
        </p:txBody>
      </p:sp>
      <p:sp>
        <p:nvSpPr>
          <p:cNvPr id="3" name="Content Placeholder 2"/>
          <p:cNvSpPr>
            <a:spLocks noGrp="1"/>
          </p:cNvSpPr>
          <p:nvPr>
            <p:ph idx="1"/>
          </p:nvPr>
        </p:nvSpPr>
        <p:spPr>
          <a:xfrm>
            <a:off x="214282" y="1600200"/>
            <a:ext cx="8715436" cy="4525963"/>
          </a:xfrm>
        </p:spPr>
        <p:txBody>
          <a:bodyPr>
            <a:normAutofit fontScale="92500" lnSpcReduction="20000"/>
          </a:bodyPr>
          <a:lstStyle/>
          <a:p>
            <a:pPr algn="just"/>
            <a:r>
              <a:rPr lang="en-IN" b="1" dirty="0">
                <a:solidFill>
                  <a:srgbClr val="FF0000"/>
                </a:solidFill>
              </a:rPr>
              <a:t>Introduction to Orange</a:t>
            </a:r>
          </a:p>
          <a:p>
            <a:pPr algn="just"/>
            <a:r>
              <a:rPr lang="en-IN" b="1" dirty="0">
                <a:solidFill>
                  <a:srgbClr val="FF0000"/>
                </a:solidFill>
              </a:rPr>
              <a:t>Types of Widgets</a:t>
            </a:r>
          </a:p>
          <a:p>
            <a:pPr algn="just"/>
            <a:r>
              <a:rPr lang="en-IN" b="1" dirty="0">
                <a:solidFill>
                  <a:srgbClr val="FF0000"/>
                </a:solidFill>
              </a:rPr>
              <a:t>Types of Graphs</a:t>
            </a:r>
          </a:p>
          <a:p>
            <a:pPr algn="just"/>
            <a:r>
              <a:rPr lang="en-IN" b="1" dirty="0">
                <a:solidFill>
                  <a:srgbClr val="FF0000"/>
                </a:solidFill>
              </a:rPr>
              <a:t>Widget in orange for image classification</a:t>
            </a:r>
          </a:p>
          <a:p>
            <a:pPr algn="just"/>
            <a:r>
              <a:rPr lang="en-IN" b="1" dirty="0">
                <a:solidFill>
                  <a:srgbClr val="FF0000"/>
                </a:solidFill>
              </a:rPr>
              <a:t>Tool is very handy for Faculty members teaching ML/DM/Python  UG/PG Level.</a:t>
            </a:r>
          </a:p>
          <a:p>
            <a:pPr algn="just"/>
            <a:r>
              <a:rPr lang="en-IN" b="1" dirty="0">
                <a:solidFill>
                  <a:srgbClr val="FF0000"/>
                </a:solidFill>
              </a:rPr>
              <a:t>Basic Machine Learning Optimization</a:t>
            </a:r>
          </a:p>
          <a:p>
            <a:pPr algn="just"/>
            <a:r>
              <a:rPr lang="en-IN" b="1" dirty="0">
                <a:solidFill>
                  <a:srgbClr val="FF0000"/>
                </a:solidFill>
              </a:rPr>
              <a:t>Add on like Image Analytics/Text Mining/Geo/Time series.</a:t>
            </a:r>
          </a:p>
          <a:p>
            <a:pPr algn="just"/>
            <a:r>
              <a:rPr lang="en-IN" b="1" dirty="0">
                <a:solidFill>
                  <a:srgbClr val="FF0000"/>
                </a:solidFill>
              </a:rPr>
              <a:t>Thanks for Listening </a:t>
            </a:r>
            <a:endParaRPr lang="en-US" b="1" dirty="0">
              <a:solidFill>
                <a:srgbClr val="FF0000"/>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https://orangedatamining.com</a:t>
            </a:r>
            <a:endParaRPr lang="en-US" dirty="0"/>
          </a:p>
          <a:p>
            <a:r>
              <a:rPr lang="en-IN"/>
              <a:t>Biolabs.com</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1.JPG"/>
          <p:cNvPicPr>
            <a:picLocks noGrp="1" noChangeAspect="1"/>
          </p:cNvPicPr>
          <p:nvPr>
            <p:ph idx="1"/>
          </p:nvPr>
        </p:nvPicPr>
        <p:blipFill>
          <a:blip r:embed="rId2"/>
          <a:stretch>
            <a:fillRect/>
          </a:stretch>
        </p:blipFill>
        <p:spPr>
          <a:xfrm>
            <a:off x="285720" y="285728"/>
            <a:ext cx="8715435" cy="6215106"/>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229600" cy="928694"/>
          </a:xfrm>
        </p:spPr>
        <p:txBody>
          <a:bodyPr>
            <a:normAutofit fontScale="90000"/>
          </a:bodyPr>
          <a:lstStyle/>
          <a:p>
            <a:r>
              <a:rPr lang="en-US" b="1" dirty="0">
                <a:solidFill>
                  <a:srgbClr val="FF0000"/>
                </a:solidFill>
              </a:rPr>
              <a:t>Widgets: Secret Ingredients of Orange</a:t>
            </a:r>
          </a:p>
        </p:txBody>
      </p:sp>
      <p:sp>
        <p:nvSpPr>
          <p:cNvPr id="3" name="Content Placeholder 2"/>
          <p:cNvSpPr>
            <a:spLocks noGrp="1"/>
          </p:cNvSpPr>
          <p:nvPr>
            <p:ph idx="1"/>
          </p:nvPr>
        </p:nvSpPr>
        <p:spPr>
          <a:xfrm>
            <a:off x="357158" y="1357298"/>
            <a:ext cx="8329642" cy="5072098"/>
          </a:xfrm>
        </p:spPr>
        <p:txBody>
          <a:bodyPr>
            <a:normAutofit/>
          </a:bodyPr>
          <a:lstStyle/>
          <a:p>
            <a:pPr algn="just"/>
            <a:r>
              <a:rPr lang="en-US" dirty="0"/>
              <a:t>Computational units of orange</a:t>
            </a:r>
          </a:p>
          <a:p>
            <a:pPr algn="just"/>
            <a:r>
              <a:rPr lang="en-US" dirty="0"/>
              <a:t>Reads the data, Process it, visualize it</a:t>
            </a:r>
          </a:p>
          <a:p>
            <a:pPr algn="just"/>
            <a:r>
              <a:rPr lang="en-US" dirty="0"/>
              <a:t>Does Clustering</a:t>
            </a:r>
          </a:p>
          <a:p>
            <a:pPr algn="just"/>
            <a:r>
              <a:rPr lang="en-US" dirty="0"/>
              <a:t>Build Predictive Models</a:t>
            </a:r>
          </a:p>
          <a:p>
            <a:pPr algn="just"/>
            <a:r>
              <a:rPr lang="en-US" dirty="0"/>
              <a:t>These are on the LHS of Screen</a:t>
            </a:r>
          </a:p>
          <a:p>
            <a:pPr algn="just"/>
            <a:r>
              <a:rPr lang="en-US" dirty="0"/>
              <a:t>Can do a number of actions based on what you choose in your widget selector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39718"/>
          </a:xfrm>
        </p:spPr>
        <p:txBody>
          <a:bodyPr>
            <a:normAutofit fontScale="90000"/>
          </a:bodyPr>
          <a:lstStyle/>
          <a:p>
            <a:r>
              <a:rPr lang="en-US" b="1" dirty="0">
                <a:solidFill>
                  <a:srgbClr val="FF0000"/>
                </a:solidFill>
              </a:rPr>
              <a:t>Introduction</a:t>
            </a:r>
          </a:p>
        </p:txBody>
      </p:sp>
      <p:sp>
        <p:nvSpPr>
          <p:cNvPr id="3" name="Content Placeholder 2"/>
          <p:cNvSpPr>
            <a:spLocks noGrp="1"/>
          </p:cNvSpPr>
          <p:nvPr>
            <p:ph idx="1"/>
          </p:nvPr>
        </p:nvSpPr>
        <p:spPr>
          <a:xfrm>
            <a:off x="251520" y="980728"/>
            <a:ext cx="8678198" cy="5760640"/>
          </a:xfrm>
        </p:spPr>
        <p:txBody>
          <a:bodyPr>
            <a:normAutofit/>
          </a:bodyPr>
          <a:lstStyle/>
          <a:p>
            <a:pPr algn="just"/>
            <a:r>
              <a:rPr lang="en-US" sz="3400" dirty="0"/>
              <a:t>Almost every area of research require visualization and optimization of data.</a:t>
            </a:r>
          </a:p>
          <a:p>
            <a:pPr algn="just"/>
            <a:r>
              <a:rPr lang="en-US" sz="3400" dirty="0"/>
              <a:t>Certain tools can bring out difficulty from doing the above task and make it fun. </a:t>
            </a:r>
          </a:p>
          <a:p>
            <a:pPr algn="just"/>
            <a:r>
              <a:rPr lang="en-US" sz="3400" dirty="0"/>
              <a:t>Not everyone is willing to learn coding.</a:t>
            </a:r>
          </a:p>
          <a:p>
            <a:pPr algn="just"/>
            <a:r>
              <a:rPr lang="en-US" sz="3400" dirty="0"/>
              <a:t>This is where GUI based tools can come in handy.</a:t>
            </a:r>
          </a:p>
          <a:p>
            <a:pPr algn="just"/>
            <a:endParaRPr lang="en-US" sz="3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0"/>
            <a:ext cx="8229600" cy="785794"/>
          </a:xfrm>
        </p:spPr>
        <p:txBody>
          <a:bodyPr/>
          <a:lstStyle/>
          <a:p>
            <a:r>
              <a:rPr lang="en-US" b="1" dirty="0">
                <a:solidFill>
                  <a:srgbClr val="FF0000"/>
                </a:solidFill>
              </a:rPr>
              <a:t>File Widget</a:t>
            </a:r>
          </a:p>
        </p:txBody>
      </p:sp>
      <p:sp>
        <p:nvSpPr>
          <p:cNvPr id="3" name="Content Placeholder 2"/>
          <p:cNvSpPr>
            <a:spLocks noGrp="1"/>
          </p:cNvSpPr>
          <p:nvPr>
            <p:ph idx="1"/>
          </p:nvPr>
        </p:nvSpPr>
        <p:spPr>
          <a:xfrm>
            <a:off x="107504" y="857232"/>
            <a:ext cx="8517632" cy="5668112"/>
          </a:xfrm>
        </p:spPr>
        <p:txBody>
          <a:bodyPr>
            <a:normAutofit/>
          </a:bodyPr>
          <a:lstStyle/>
          <a:p>
            <a:pPr algn="just"/>
            <a:r>
              <a:rPr lang="en-US" dirty="0"/>
              <a:t>Most data analysis occur with file Widget</a:t>
            </a:r>
          </a:p>
          <a:p>
            <a:pPr algn="just"/>
            <a:r>
              <a:rPr lang="en-US" dirty="0"/>
              <a:t>Click on file widget.</a:t>
            </a:r>
          </a:p>
          <a:p>
            <a:pPr algn="just"/>
            <a:r>
              <a:rPr lang="en-US" dirty="0"/>
              <a:t>It will appear in the canvas</a:t>
            </a:r>
          </a:p>
          <a:p>
            <a:pPr algn="just"/>
            <a:r>
              <a:rPr lang="en-US" dirty="0"/>
              <a:t>Double click on file </a:t>
            </a:r>
          </a:p>
          <a:p>
            <a:pPr algn="just"/>
            <a:r>
              <a:rPr lang="en-US" dirty="0"/>
              <a:t>Select any of the existing dataset.</a:t>
            </a:r>
          </a:p>
          <a:p>
            <a:pPr algn="just"/>
            <a:r>
              <a:rPr lang="en-US" dirty="0"/>
              <a:t>Orange itself has many existing dataset in its repository.</a:t>
            </a:r>
          </a:p>
          <a:p>
            <a:pPr algn="just"/>
            <a:r>
              <a:rPr lang="en-US" dirty="0"/>
              <a:t>You can load your dataset </a:t>
            </a:r>
          </a:p>
          <a:p>
            <a:pPr algn="just"/>
            <a:r>
              <a:rPr lang="en-US" b="1" dirty="0">
                <a:solidFill>
                  <a:srgbClr val="FF0000"/>
                </a:solidFill>
              </a:rPr>
              <a:t>But for simplicity, we will start with heart disease dataset.</a:t>
            </a:r>
          </a:p>
          <a:p>
            <a:endParaRPr lang="en-US" dirty="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2296489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Heart Disease Dataset</a:t>
            </a:r>
          </a:p>
        </p:txBody>
      </p:sp>
      <p:sp>
        <p:nvSpPr>
          <p:cNvPr id="3" name="Content Placeholder 2"/>
          <p:cNvSpPr>
            <a:spLocks noGrp="1"/>
          </p:cNvSpPr>
          <p:nvPr>
            <p:ph idx="1"/>
          </p:nvPr>
        </p:nvSpPr>
        <p:spPr/>
        <p:txBody>
          <a:bodyPr>
            <a:normAutofit fontScale="92500" lnSpcReduction="10000"/>
          </a:bodyPr>
          <a:lstStyle/>
          <a:p>
            <a:r>
              <a:rPr lang="en-US" dirty="0"/>
              <a:t>Open the heart disease dataset in the orange directory</a:t>
            </a:r>
          </a:p>
          <a:p>
            <a:r>
              <a:rPr lang="en-US" dirty="0"/>
              <a:t>Click on data table icon. It will appear in canvas</a:t>
            </a:r>
          </a:p>
          <a:p>
            <a:r>
              <a:rPr lang="en-US" dirty="0"/>
              <a:t>On double click of data table icon, it will give details of heart disease dataset.</a:t>
            </a:r>
          </a:p>
          <a:p>
            <a:r>
              <a:rPr lang="en-US" dirty="0"/>
              <a:t>Widgets communicate with each other.</a:t>
            </a:r>
          </a:p>
          <a:p>
            <a:r>
              <a:rPr lang="en-US" dirty="0"/>
              <a:t>They have an input channel, output channel or both.</a:t>
            </a:r>
          </a:p>
          <a:p>
            <a:r>
              <a:rPr lang="en-US" dirty="0"/>
              <a:t>Draw a link connecting from file to data table</a:t>
            </a:r>
          </a:p>
          <a:p>
            <a:pPr>
              <a:buNone/>
            </a:pP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On opening the data table, there are number of rows and columns  </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600200"/>
            <a:ext cx="9036495" cy="5141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4911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8229600" cy="1143000"/>
          </a:xfrm>
        </p:spPr>
        <p:txBody>
          <a:bodyPr>
            <a:noAutofit/>
          </a:bodyPr>
          <a:lstStyle/>
          <a:p>
            <a:r>
              <a:rPr lang="en-US" sz="2400" dirty="0"/>
              <a:t>Lets plot the data, we will use scatter plot and connect with file widget (See 1</a:t>
            </a:r>
            <a:r>
              <a:rPr lang="en-US" sz="2400" baseline="30000" dirty="0"/>
              <a:t>st</a:t>
            </a:r>
            <a:r>
              <a:rPr lang="en-US" sz="2400" dirty="0"/>
              <a:t> Workflow below)</a:t>
            </a:r>
            <a:br>
              <a:rPr lang="en-US" sz="2400" dirty="0"/>
            </a:br>
            <a:endParaRPr lang="en-US" sz="2400" dirty="0"/>
          </a:p>
        </p:txBody>
      </p:sp>
      <p:pic>
        <p:nvPicPr>
          <p:cNvPr id="4" name="Content Placeholder 3" descr="2.JPG"/>
          <p:cNvPicPr>
            <a:picLocks noGrp="1" noChangeAspect="1"/>
          </p:cNvPicPr>
          <p:nvPr>
            <p:ph idx="1"/>
          </p:nvPr>
        </p:nvPicPr>
        <p:blipFill>
          <a:blip r:embed="rId2"/>
          <a:stretch>
            <a:fillRect/>
          </a:stretch>
        </p:blipFill>
        <p:spPr>
          <a:xfrm>
            <a:off x="214282" y="1628800"/>
            <a:ext cx="8929718" cy="4943472"/>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864096"/>
          </a:xfrm>
        </p:spPr>
        <p:txBody>
          <a:bodyPr>
            <a:normAutofit/>
          </a:bodyPr>
          <a:lstStyle/>
          <a:p>
            <a:r>
              <a:rPr lang="en-US" dirty="0"/>
              <a:t>Scatter Plot</a:t>
            </a:r>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736"/>
            <a:ext cx="9143999" cy="5805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lstStyle/>
          <a:p>
            <a:r>
              <a:rPr lang="en-US" dirty="0"/>
              <a:t>Types of Plot Created in Orange</a:t>
            </a:r>
          </a:p>
        </p:txBody>
      </p:sp>
      <p:sp>
        <p:nvSpPr>
          <p:cNvPr id="3" name="Content Placeholder 2"/>
          <p:cNvSpPr>
            <a:spLocks noGrp="1"/>
          </p:cNvSpPr>
          <p:nvPr>
            <p:ph idx="1"/>
          </p:nvPr>
        </p:nvSpPr>
        <p:spPr>
          <a:xfrm>
            <a:off x="107504" y="1196752"/>
            <a:ext cx="8579296" cy="5446958"/>
          </a:xfrm>
        </p:spPr>
        <p:txBody>
          <a:bodyPr>
            <a:normAutofit/>
          </a:bodyPr>
          <a:lstStyle/>
          <a:p>
            <a:pPr algn="just"/>
            <a:r>
              <a:rPr lang="en-US" sz="2400" dirty="0"/>
              <a:t>Box Plot</a:t>
            </a:r>
          </a:p>
          <a:p>
            <a:pPr algn="just"/>
            <a:r>
              <a:rPr lang="en-US" sz="2400" dirty="0"/>
              <a:t>Sieve Diagram</a:t>
            </a:r>
          </a:p>
          <a:p>
            <a:pPr algn="just"/>
            <a:r>
              <a:rPr lang="en-US" sz="2400" dirty="0"/>
              <a:t>Scatter Plot</a:t>
            </a:r>
          </a:p>
          <a:p>
            <a:pPr algn="just"/>
            <a:r>
              <a:rPr lang="en-US" sz="2400" dirty="0" err="1"/>
              <a:t>Dendogram</a:t>
            </a:r>
            <a:endParaRPr lang="en-US" sz="2400" dirty="0"/>
          </a:p>
          <a:p>
            <a:pPr algn="just"/>
            <a:r>
              <a:rPr lang="en-US" sz="2400" dirty="0"/>
              <a:t>Distribution plot</a:t>
            </a:r>
          </a:p>
          <a:p>
            <a:pPr algn="just"/>
            <a:r>
              <a:rPr lang="en-IN" sz="2400" dirty="0" err="1"/>
              <a:t>Nomogram</a:t>
            </a:r>
            <a:endParaRPr lang="en-IN" sz="2400" dirty="0"/>
          </a:p>
          <a:p>
            <a:pPr algn="just"/>
            <a:r>
              <a:rPr lang="en-IN" sz="2400" dirty="0"/>
              <a:t>Heat Map</a:t>
            </a:r>
            <a:endParaRPr lang="en-US" sz="2400" dirty="0"/>
          </a:p>
          <a:p>
            <a:pPr algn="just"/>
            <a:r>
              <a:rPr lang="en-US" sz="2400" b="1" dirty="0">
                <a:solidFill>
                  <a:srgbClr val="FF0000"/>
                </a:solidFill>
              </a:rPr>
              <a:t>Depending upon the requirement in your research work, you can select the type of plot suitable for your data.</a:t>
            </a:r>
          </a:p>
          <a:p>
            <a:pPr algn="just"/>
            <a:r>
              <a:rPr lang="en-US" sz="2400" b="1" dirty="0">
                <a:solidFill>
                  <a:srgbClr val="FF0000"/>
                </a:solidFill>
              </a:rPr>
              <a:t>This will give you graphical distribution of your dataset.</a:t>
            </a:r>
          </a:p>
          <a:p>
            <a:pPr algn="just"/>
            <a:r>
              <a:rPr lang="en-US" sz="2400" b="1" dirty="0">
                <a:solidFill>
                  <a:srgbClr val="FF0000"/>
                </a:solidFill>
              </a:rPr>
              <a:t>Create significant impact when you add such unique plots in your research paper or thesis report.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14422"/>
          </a:xfrm>
        </p:spPr>
        <p:txBody>
          <a:bodyPr/>
          <a:lstStyle/>
          <a:p>
            <a:r>
              <a:rPr lang="en-US" dirty="0"/>
              <a:t>Creating Data Workflows in Orange</a:t>
            </a:r>
          </a:p>
        </p:txBody>
      </p:sp>
      <p:sp>
        <p:nvSpPr>
          <p:cNvPr id="3" name="Content Placeholder 2"/>
          <p:cNvSpPr>
            <a:spLocks noGrp="1"/>
          </p:cNvSpPr>
          <p:nvPr>
            <p:ph idx="1"/>
          </p:nvPr>
        </p:nvSpPr>
        <p:spPr>
          <a:xfrm>
            <a:off x="214282" y="1357298"/>
            <a:ext cx="8472518" cy="5357850"/>
          </a:xfrm>
        </p:spPr>
        <p:txBody>
          <a:bodyPr>
            <a:normAutofit/>
          </a:bodyPr>
          <a:lstStyle/>
          <a:p>
            <a:pPr algn="just"/>
            <a:r>
              <a:rPr lang="en-US" dirty="0"/>
              <a:t>We start opening the data in file widget</a:t>
            </a:r>
          </a:p>
          <a:p>
            <a:pPr algn="just"/>
            <a:r>
              <a:rPr lang="en-US" dirty="0"/>
              <a:t>Simply load heart disease  dataset</a:t>
            </a:r>
          </a:p>
          <a:p>
            <a:pPr algn="just"/>
            <a:r>
              <a:rPr lang="en-US" dirty="0"/>
              <a:t>Select data table widget</a:t>
            </a:r>
          </a:p>
          <a:p>
            <a:pPr algn="just"/>
            <a:r>
              <a:rPr lang="en-US" dirty="0"/>
              <a:t>Dataset has 303 samples of male and females.</a:t>
            </a:r>
          </a:p>
          <a:p>
            <a:pPr algn="just"/>
            <a:r>
              <a:rPr lang="en-US" dirty="0"/>
              <a:t>Heart is described by 13 features like blood pressure, cholesterol, chest pain, </a:t>
            </a:r>
            <a:r>
              <a:rPr lang="en-US" dirty="0" err="1"/>
              <a:t>etc</a:t>
            </a:r>
            <a:endParaRPr lang="en-US" dirty="0"/>
          </a:p>
          <a:p>
            <a:pPr algn="just"/>
            <a:r>
              <a:rPr lang="en-US" dirty="0"/>
              <a:t>Connect File to distribution widget </a:t>
            </a:r>
          </a:p>
          <a:p>
            <a:pPr algn="just"/>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88640"/>
            <a:ext cx="8712968" cy="5937523"/>
          </a:xfrm>
        </p:spPr>
      </p:pic>
    </p:spTree>
    <p:extLst>
      <p:ext uri="{BB962C8B-B14F-4D97-AF65-F5344CB8AC3E}">
        <p14:creationId xmlns:p14="http://schemas.microsoft.com/office/powerpoint/2010/main" val="799955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74638"/>
            <a:ext cx="8363272" cy="1143000"/>
          </a:xfrm>
        </p:spPr>
        <p:txBody>
          <a:bodyPr>
            <a:normAutofit fontScale="90000"/>
          </a:bodyPr>
          <a:lstStyle/>
          <a:p>
            <a:r>
              <a:rPr lang="en-US" dirty="0"/>
              <a:t>In distribution widget, one can walk through all the features in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628800"/>
            <a:ext cx="8856984" cy="5229200"/>
          </a:xfrm>
        </p:spPr>
      </p:pic>
    </p:spTree>
    <p:extLst>
      <p:ext uri="{BB962C8B-B14F-4D97-AF65-F5344CB8AC3E}">
        <p14:creationId xmlns:p14="http://schemas.microsoft.com/office/powerpoint/2010/main" val="2927559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solidFill>
                  <a:srgbClr val="FF0000"/>
                </a:solidFill>
              </a:rPr>
              <a:t>Today, I will introduce you to another GUI based tool – </a:t>
            </a:r>
            <a:r>
              <a:rPr lang="en-US" dirty="0"/>
              <a:t>Orange. </a:t>
            </a:r>
          </a:p>
          <a:p>
            <a:pPr algn="just"/>
            <a:r>
              <a:rPr lang="en-US" dirty="0">
                <a:solidFill>
                  <a:srgbClr val="FF0000"/>
                </a:solidFill>
              </a:rPr>
              <a:t>Orange is an open source data visualization and analysis tool, where data mining is done through Python scripting. </a:t>
            </a:r>
          </a:p>
          <a:p>
            <a:pPr algn="just"/>
            <a:r>
              <a:rPr lang="en-IN" b="1" dirty="0">
                <a:solidFill>
                  <a:srgbClr val="0070C0"/>
                </a:solidFill>
              </a:rPr>
              <a:t>But we are not going to learn Python coding today.</a:t>
            </a:r>
            <a:endParaRPr lang="en-US" b="1" dirty="0">
              <a:solidFill>
                <a:srgbClr val="0070C0"/>
              </a:solidFill>
            </a:endParaRPr>
          </a:p>
          <a:p>
            <a:pPr>
              <a:buNone/>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Chest pain distribution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00200"/>
            <a:ext cx="9144000" cy="5141168"/>
          </a:xfrm>
        </p:spPr>
      </p:pic>
      <p:sp>
        <p:nvSpPr>
          <p:cNvPr id="5" name="TextBox 4"/>
          <p:cNvSpPr txBox="1"/>
          <p:nvPr/>
        </p:nvSpPr>
        <p:spPr>
          <a:xfrm>
            <a:off x="107504" y="692696"/>
            <a:ext cx="1800200" cy="369332"/>
          </a:xfrm>
          <a:prstGeom prst="rect">
            <a:avLst/>
          </a:prstGeom>
          <a:noFill/>
        </p:spPr>
        <p:txBody>
          <a:bodyPr wrap="square" rtlCol="0">
            <a:spAutoFit/>
          </a:bodyPr>
          <a:lstStyle/>
          <a:p>
            <a:r>
              <a:rPr lang="en-US" b="1" dirty="0"/>
              <a:t>Chest pain</a:t>
            </a:r>
          </a:p>
        </p:txBody>
      </p:sp>
      <p:cxnSp>
        <p:nvCxnSpPr>
          <p:cNvPr id="7" name="Straight Arrow Connector 6"/>
          <p:cNvCxnSpPr/>
          <p:nvPr/>
        </p:nvCxnSpPr>
        <p:spPr>
          <a:xfrm>
            <a:off x="683568" y="1062028"/>
            <a:ext cx="216024" cy="16468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375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408"/>
            <a:ext cx="8229600" cy="1661046"/>
          </a:xfrm>
        </p:spPr>
        <p:txBody>
          <a:bodyPr>
            <a:normAutofit/>
          </a:bodyPr>
          <a:lstStyle/>
          <a:p>
            <a:r>
              <a:rPr lang="en-US" sz="3600" dirty="0">
                <a:solidFill>
                  <a:srgbClr val="FF0000"/>
                </a:solidFill>
              </a:rPr>
              <a:t>See Scatter Plot again of same dataset</a:t>
            </a:r>
          </a:p>
        </p:txBody>
      </p:sp>
      <p:sp>
        <p:nvSpPr>
          <p:cNvPr id="3" name="Content Placeholder 2"/>
          <p:cNvSpPr>
            <a:spLocks noGrp="1"/>
          </p:cNvSpPr>
          <p:nvPr>
            <p:ph idx="1"/>
          </p:nvPr>
        </p:nvSpPr>
        <p:spPr/>
        <p:txBody>
          <a:bodyPr/>
          <a:lstStyle/>
          <a:p>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736"/>
            <a:ext cx="9143999" cy="5805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009531"/>
          </a:xfrm>
        </p:spPr>
        <p:txBody>
          <a:bodyPr>
            <a:normAutofit/>
          </a:bodyPr>
          <a:lstStyle/>
          <a:p>
            <a:pPr algn="just"/>
            <a:r>
              <a:rPr lang="en-US" sz="3600" dirty="0"/>
              <a:t>When we visualize scatter plot, its bit messy</a:t>
            </a:r>
          </a:p>
          <a:p>
            <a:pPr algn="just"/>
            <a:r>
              <a:rPr lang="en-US" sz="3600" dirty="0"/>
              <a:t>Classes are not well separate.</a:t>
            </a:r>
          </a:p>
          <a:p>
            <a:pPr algn="just"/>
            <a:r>
              <a:rPr lang="en-US" sz="3600" dirty="0"/>
              <a:t>One can select the overlapping classes.</a:t>
            </a:r>
          </a:p>
          <a:p>
            <a:pPr algn="just"/>
            <a:r>
              <a:rPr lang="en-US" sz="3600" dirty="0"/>
              <a:t>We can plot one another plot from new selected data.</a:t>
            </a:r>
          </a:p>
          <a:p>
            <a:pPr algn="just"/>
            <a:r>
              <a:rPr lang="en-US" sz="3600" dirty="0"/>
              <a:t>This will clearly distinguish one class from another.</a:t>
            </a:r>
          </a:p>
          <a:p>
            <a:endParaRPr lang="en-US" sz="36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116632"/>
            <a:ext cx="9036496" cy="6624736"/>
          </a:xfrm>
        </p:spPr>
      </p:pic>
    </p:spTree>
    <p:extLst>
      <p:ext uri="{BB962C8B-B14F-4D97-AF65-F5344CB8AC3E}">
        <p14:creationId xmlns:p14="http://schemas.microsoft.com/office/powerpoint/2010/main" val="2138161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16632"/>
            <a:ext cx="8964488" cy="6624736"/>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Changes in one widget are immediately propagated through workflow  </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484785"/>
            <a:ext cx="8280920" cy="4896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9111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Methods to add Widgets in Orange</a:t>
            </a:r>
          </a:p>
        </p:txBody>
      </p:sp>
      <p:sp>
        <p:nvSpPr>
          <p:cNvPr id="3" name="Content Placeholder 2"/>
          <p:cNvSpPr>
            <a:spLocks noGrp="1"/>
          </p:cNvSpPr>
          <p:nvPr>
            <p:ph idx="1"/>
          </p:nvPr>
        </p:nvSpPr>
        <p:spPr>
          <a:xfrm>
            <a:off x="285720" y="1357298"/>
            <a:ext cx="8572560" cy="5240054"/>
          </a:xfrm>
        </p:spPr>
        <p:txBody>
          <a:bodyPr>
            <a:normAutofit fontScale="92500" lnSpcReduction="20000"/>
          </a:bodyPr>
          <a:lstStyle/>
          <a:p>
            <a:r>
              <a:rPr lang="en-US" dirty="0"/>
              <a:t>In Orange, you can select widget in many ways</a:t>
            </a:r>
          </a:p>
          <a:p>
            <a:pPr marL="514350" indent="-514350" algn="just">
              <a:buFont typeface="+mj-lt"/>
              <a:buAutoNum type="alphaLcParenR"/>
            </a:pPr>
            <a:r>
              <a:rPr lang="en-US" dirty="0">
                <a:solidFill>
                  <a:srgbClr val="FF0000"/>
                </a:solidFill>
              </a:rPr>
              <a:t>Click on widget in widget pane and it will appear in canvas.</a:t>
            </a:r>
          </a:p>
          <a:p>
            <a:pPr marL="514350" indent="-514350" algn="just">
              <a:buFont typeface="+mj-lt"/>
              <a:buAutoNum type="alphaLcParenR"/>
            </a:pPr>
            <a:r>
              <a:rPr lang="en-US" dirty="0">
                <a:solidFill>
                  <a:srgbClr val="0070C0"/>
                </a:solidFill>
              </a:rPr>
              <a:t>Drag and drop exactly in canvas</a:t>
            </a:r>
          </a:p>
          <a:p>
            <a:pPr marL="514350" indent="-514350" algn="just">
              <a:buFont typeface="+mj-lt"/>
              <a:buAutoNum type="alphaLcParenR"/>
            </a:pPr>
            <a:r>
              <a:rPr lang="en-US" dirty="0">
                <a:solidFill>
                  <a:srgbClr val="00B050"/>
                </a:solidFill>
              </a:rPr>
              <a:t>Right click on canvas and select widget from their or type its name</a:t>
            </a:r>
          </a:p>
          <a:p>
            <a:pPr marL="514350" indent="-514350" algn="just">
              <a:buFont typeface="+mj-lt"/>
              <a:buAutoNum type="alphaLcParenR"/>
            </a:pPr>
            <a:r>
              <a:rPr lang="en-US" dirty="0">
                <a:solidFill>
                  <a:schemeClr val="accent6">
                    <a:lumMod val="75000"/>
                  </a:schemeClr>
                </a:solidFill>
              </a:rPr>
              <a:t>Drag a communication channel from output of file widget and orange will suggest the widget u can connect to original widget.</a:t>
            </a:r>
          </a:p>
          <a:p>
            <a:pPr marL="0" indent="0" algn="ctr">
              <a:buNone/>
            </a:pPr>
            <a:r>
              <a:rPr lang="en-US" sz="4300" u="sng" dirty="0"/>
              <a:t>Orange will not allow you to connect </a:t>
            </a:r>
          </a:p>
          <a:p>
            <a:pPr marL="0" indent="0" algn="ctr">
              <a:buNone/>
            </a:pPr>
            <a:r>
              <a:rPr lang="en-US" sz="4300" u="sng" dirty="0"/>
              <a:t>incompatible widgets.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sz="4000" dirty="0"/>
              <a:t>To get more space, </a:t>
            </a:r>
            <a:r>
              <a:rPr lang="en-US" sz="4000" dirty="0" err="1"/>
              <a:t>i.e</a:t>
            </a:r>
            <a:r>
              <a:rPr lang="en-US" sz="4000" dirty="0"/>
              <a:t> Bigger canvas</a:t>
            </a:r>
          </a:p>
          <a:p>
            <a:pPr algn="just"/>
            <a:r>
              <a:rPr lang="en-US" sz="4000" dirty="0"/>
              <a:t>Click on </a:t>
            </a:r>
            <a:r>
              <a:rPr lang="en-US" sz="4000" dirty="0">
                <a:solidFill>
                  <a:srgbClr val="FF0000"/>
                </a:solidFill>
              </a:rPr>
              <a:t>V</a:t>
            </a:r>
            <a:r>
              <a:rPr lang="en-US" sz="4000" b="1" dirty="0">
                <a:solidFill>
                  <a:srgbClr val="FF0000"/>
                </a:solidFill>
              </a:rPr>
              <a:t>iew</a:t>
            </a:r>
            <a:r>
              <a:rPr lang="en-US" sz="4000" dirty="0"/>
              <a:t> in menu button</a:t>
            </a:r>
          </a:p>
          <a:p>
            <a:pPr algn="just"/>
            <a:r>
              <a:rPr lang="en-US" sz="4000" dirty="0"/>
              <a:t>Deselect Expand tool deck</a:t>
            </a:r>
          </a:p>
          <a:p>
            <a:pPr algn="just"/>
            <a:r>
              <a:rPr lang="en-US" sz="4000" dirty="0"/>
              <a:t>Canvas size will increase</a:t>
            </a:r>
          </a:p>
        </p:txBody>
      </p:sp>
    </p:spTree>
    <p:extLst>
      <p:ext uri="{BB962C8B-B14F-4D97-AF65-F5344CB8AC3E}">
        <p14:creationId xmlns:p14="http://schemas.microsoft.com/office/powerpoint/2010/main" val="9640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You can also tell orange what kind of data can be send from one widget to another</a:t>
            </a:r>
          </a:p>
          <a:p>
            <a:r>
              <a:rPr lang="en-US" dirty="0"/>
              <a:t>Lets use same heart dataset again</a:t>
            </a:r>
          </a:p>
          <a:p>
            <a:r>
              <a:rPr lang="en-US" dirty="0"/>
              <a:t>I will first connect scatter plot and data table to the file widget.</a:t>
            </a:r>
          </a:p>
          <a:p>
            <a:r>
              <a:rPr lang="en-US" dirty="0"/>
              <a:t>Lets see if the data was received by scatter plot.</a:t>
            </a:r>
          </a:p>
          <a:p>
            <a:pPr marL="0" indent="0">
              <a:buNone/>
            </a:pPr>
            <a:endParaRPr lang="en-US" dirty="0"/>
          </a:p>
        </p:txBody>
      </p:sp>
    </p:spTree>
    <p:extLst>
      <p:ext uri="{BB962C8B-B14F-4D97-AF65-F5344CB8AC3E}">
        <p14:creationId xmlns:p14="http://schemas.microsoft.com/office/powerpoint/2010/main" val="630841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188640"/>
            <a:ext cx="8784976" cy="6552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2020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fontScale="90000"/>
          </a:bodyPr>
          <a:lstStyle/>
          <a:p>
            <a:r>
              <a:rPr lang="en-IN" b="1" dirty="0"/>
              <a:t>ORANGE </a:t>
            </a:r>
            <a:endParaRPr lang="en-US" b="1" dirty="0"/>
          </a:p>
        </p:txBody>
      </p:sp>
      <p:sp>
        <p:nvSpPr>
          <p:cNvPr id="3" name="Content Placeholder 2"/>
          <p:cNvSpPr>
            <a:spLocks noGrp="1"/>
          </p:cNvSpPr>
          <p:nvPr>
            <p:ph idx="1"/>
          </p:nvPr>
        </p:nvSpPr>
        <p:spPr>
          <a:xfrm>
            <a:off x="214282" y="857232"/>
            <a:ext cx="8715436" cy="5268931"/>
          </a:xfrm>
        </p:spPr>
        <p:txBody>
          <a:bodyPr>
            <a:normAutofit lnSpcReduction="10000"/>
          </a:bodyPr>
          <a:lstStyle/>
          <a:p>
            <a:pPr algn="just"/>
            <a:r>
              <a:rPr lang="en-US" dirty="0"/>
              <a:t>Word "</a:t>
            </a:r>
            <a:r>
              <a:rPr lang="en-US" i="1" dirty="0"/>
              <a:t>Orange</a:t>
            </a:r>
            <a:r>
              <a:rPr lang="en-US" dirty="0"/>
              <a:t>" gives a first impression that it is a fruit, which is a very obvious thing.</a:t>
            </a:r>
          </a:p>
          <a:p>
            <a:pPr algn="just"/>
            <a:r>
              <a:rPr lang="en-US" b="1" dirty="0">
                <a:solidFill>
                  <a:srgbClr val="0070C0"/>
                </a:solidFill>
              </a:rPr>
              <a:t>I am talking of Orange which is an open source tool.</a:t>
            </a:r>
          </a:p>
          <a:p>
            <a:pPr algn="just"/>
            <a:r>
              <a:rPr lang="en-US" dirty="0"/>
              <a:t>Tool has components for </a:t>
            </a:r>
            <a:r>
              <a:rPr lang="en-US" b="1" dirty="0">
                <a:solidFill>
                  <a:srgbClr val="FF0000"/>
                </a:solidFill>
              </a:rPr>
              <a:t>Image Processing, machine learning,  bioinformatics and text mining and it is packed with features for data analytics.</a:t>
            </a:r>
          </a:p>
          <a:p>
            <a:pPr algn="just"/>
            <a:r>
              <a:rPr lang="en-US" dirty="0"/>
              <a:t>Tool is great for beginners who wish to visualize patterns and optimize them without really knowing how to code.</a:t>
            </a:r>
          </a:p>
          <a:p>
            <a:endParaRPr lang="en-US" dirty="0"/>
          </a:p>
          <a:p>
            <a:pPr algn="just"/>
            <a:endParaRPr lang="en-US" dirty="0"/>
          </a:p>
          <a:p>
            <a:pPr algn="just">
              <a:buNone/>
            </a:pPr>
            <a:endParaRPr lang="en-US" dirty="0"/>
          </a:p>
          <a:p>
            <a:pPr algn="just"/>
            <a:endParaRPr lang="en-US" dirty="0"/>
          </a:p>
        </p:txBody>
      </p:sp>
      <p:pic>
        <p:nvPicPr>
          <p:cNvPr id="4" name="Picture 3" descr="1.JPG"/>
          <p:cNvPicPr>
            <a:picLocks noChangeAspect="1"/>
          </p:cNvPicPr>
          <p:nvPr/>
        </p:nvPicPr>
        <p:blipFill>
          <a:blip r:embed="rId2"/>
          <a:stretch>
            <a:fillRect/>
          </a:stretch>
        </p:blipFill>
        <p:spPr>
          <a:xfrm>
            <a:off x="7358082" y="5572116"/>
            <a:ext cx="1609721" cy="128588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009531"/>
          </a:xfrm>
        </p:spPr>
        <p:txBody>
          <a:bodyPr/>
          <a:lstStyle/>
          <a:p>
            <a:pPr algn="just"/>
            <a:r>
              <a:rPr lang="en-US" dirty="0"/>
              <a:t>Now connect data table with scatter plot.</a:t>
            </a:r>
          </a:p>
          <a:p>
            <a:pPr algn="just"/>
            <a:r>
              <a:rPr lang="en-US" dirty="0"/>
              <a:t>Idea is that I will select data some instances in data table.</a:t>
            </a:r>
          </a:p>
          <a:p>
            <a:pPr algn="just"/>
            <a:r>
              <a:rPr lang="en-US" dirty="0"/>
              <a:t>These instances will be highlighted in scatter plot.</a:t>
            </a:r>
          </a:p>
          <a:p>
            <a:pPr algn="just"/>
            <a:r>
              <a:rPr lang="en-US" dirty="0"/>
              <a:t>Open the data table and select some instances</a:t>
            </a:r>
          </a:p>
          <a:p>
            <a:pPr algn="just"/>
            <a:r>
              <a:rPr lang="en-US" dirty="0"/>
              <a:t>Widget will send the selected instances straight to scatter plot</a:t>
            </a:r>
          </a:p>
          <a:p>
            <a:endParaRPr lang="en-US" dirty="0"/>
          </a:p>
        </p:txBody>
      </p:sp>
    </p:spTree>
    <p:extLst>
      <p:ext uri="{BB962C8B-B14F-4D97-AF65-F5344CB8AC3E}">
        <p14:creationId xmlns:p14="http://schemas.microsoft.com/office/powerpoint/2010/main" val="3046469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See highlighted instances in data table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1600200"/>
            <a:ext cx="9036496" cy="5257800"/>
          </a:xfrm>
        </p:spPr>
      </p:pic>
    </p:spTree>
    <p:extLst>
      <p:ext uri="{BB962C8B-B14F-4D97-AF65-F5344CB8AC3E}">
        <p14:creationId xmlns:p14="http://schemas.microsoft.com/office/powerpoint/2010/main" val="10092690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lstStyle/>
          <a:p>
            <a:r>
              <a:rPr lang="en-US" dirty="0"/>
              <a:t>We have just created a visual browser.</a:t>
            </a:r>
          </a:p>
          <a:p>
            <a:r>
              <a:rPr lang="en-US" dirty="0"/>
              <a:t>Double click on link between data table and scatter plot.</a:t>
            </a:r>
          </a:p>
          <a:p>
            <a:r>
              <a:rPr lang="en-US" dirty="0"/>
              <a:t>Orange correctly guess that data from data table will be used as data subset in scatter plot. </a:t>
            </a:r>
          </a:p>
          <a:p>
            <a:endParaRPr lang="en-US" dirty="0"/>
          </a:p>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66" y="3501008"/>
            <a:ext cx="8896350" cy="3121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09992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Dark Red instances shows </a:t>
            </a:r>
            <a:br>
              <a:rPr lang="en-US" dirty="0"/>
            </a:br>
            <a:r>
              <a:rPr lang="en-US" dirty="0"/>
              <a:t>selected instances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00200"/>
            <a:ext cx="9143999" cy="5257800"/>
          </a:xfrm>
        </p:spPr>
      </p:pic>
    </p:spTree>
    <p:extLst>
      <p:ext uri="{BB962C8B-B14F-4D97-AF65-F5344CB8AC3E}">
        <p14:creationId xmlns:p14="http://schemas.microsoft.com/office/powerpoint/2010/main" val="478601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US" b="1" dirty="0">
                <a:solidFill>
                  <a:srgbClr val="FF0000"/>
                </a:solidFill>
              </a:rPr>
              <a:t>Loading and Saving your Data</a:t>
            </a:r>
          </a:p>
        </p:txBody>
      </p:sp>
      <p:sp>
        <p:nvSpPr>
          <p:cNvPr id="3" name="Content Placeholder 2"/>
          <p:cNvSpPr>
            <a:spLocks noGrp="1"/>
          </p:cNvSpPr>
          <p:nvPr>
            <p:ph idx="1"/>
          </p:nvPr>
        </p:nvSpPr>
        <p:spPr>
          <a:xfrm>
            <a:off x="457200" y="1214422"/>
            <a:ext cx="8229600" cy="4911741"/>
          </a:xfrm>
        </p:spPr>
        <p:txBody>
          <a:bodyPr>
            <a:normAutofit/>
          </a:bodyPr>
          <a:lstStyle/>
          <a:p>
            <a:pPr algn="just"/>
            <a:r>
              <a:rPr lang="en-US" dirty="0"/>
              <a:t>Most important task</a:t>
            </a:r>
          </a:p>
          <a:p>
            <a:pPr algn="just"/>
            <a:r>
              <a:rPr lang="en-US" dirty="0"/>
              <a:t>Orange supports various data formats: </a:t>
            </a:r>
            <a:r>
              <a:rPr lang="en-US" dirty="0" err="1"/>
              <a:t>xls</a:t>
            </a:r>
            <a:r>
              <a:rPr lang="en-US" dirty="0"/>
              <a:t>, tab and .CSV.</a:t>
            </a:r>
          </a:p>
          <a:p>
            <a:pPr algn="just"/>
            <a:r>
              <a:rPr lang="en-IN" dirty="0"/>
              <a:t>Data is a table where data instances are in rows and data attributes are </a:t>
            </a:r>
            <a:r>
              <a:rPr lang="en-IN"/>
              <a:t>in column</a:t>
            </a:r>
            <a:endParaRPr lang="en-US" dirty="0"/>
          </a:p>
          <a:p>
            <a:endParaRPr lang="en-US" dirty="0"/>
          </a:p>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n-IN" dirty="0">
                <a:solidFill>
                  <a:srgbClr val="FF0000"/>
                </a:solidFill>
              </a:rPr>
              <a:t>Magic in Orange</a:t>
            </a:r>
            <a:endParaRPr lang="en-US" dirty="0">
              <a:solidFill>
                <a:srgbClr val="FF0000"/>
              </a:solidFill>
            </a:endParaRPr>
          </a:p>
        </p:txBody>
      </p:sp>
      <p:sp>
        <p:nvSpPr>
          <p:cNvPr id="3" name="Content Placeholder 2"/>
          <p:cNvSpPr>
            <a:spLocks noGrp="1"/>
          </p:cNvSpPr>
          <p:nvPr>
            <p:ph idx="1"/>
          </p:nvPr>
        </p:nvSpPr>
        <p:spPr>
          <a:xfrm>
            <a:off x="214282" y="1214422"/>
            <a:ext cx="8229600" cy="5357850"/>
          </a:xfrm>
        </p:spPr>
        <p:txBody>
          <a:bodyPr>
            <a:normAutofit fontScale="92500" lnSpcReduction="20000"/>
          </a:bodyPr>
          <a:lstStyle/>
          <a:p>
            <a:pPr algn="just"/>
            <a:r>
              <a:rPr lang="en-US" b="1" dirty="0"/>
              <a:t>Create Dataset from any Graph you want</a:t>
            </a:r>
          </a:p>
          <a:p>
            <a:pPr algn="just"/>
            <a:r>
              <a:rPr lang="en-US" dirty="0"/>
              <a:t>Most wonderful feature of Orange is that you can do </a:t>
            </a:r>
            <a:r>
              <a:rPr lang="en-US" b="1" dirty="0"/>
              <a:t>reverse process</a:t>
            </a:r>
            <a:r>
              <a:rPr lang="en-US" dirty="0"/>
              <a:t>. </a:t>
            </a:r>
          </a:p>
          <a:p>
            <a:pPr algn="just"/>
            <a:r>
              <a:rPr lang="en-US" b="1" dirty="0">
                <a:solidFill>
                  <a:srgbClr val="FF0000"/>
                </a:solidFill>
              </a:rPr>
              <a:t>In general we have seen that we plot a graph from the data the we have, but here the reverse is also possible!</a:t>
            </a:r>
          </a:p>
          <a:p>
            <a:pPr algn="just"/>
            <a:r>
              <a:rPr lang="en-US" dirty="0"/>
              <a:t>It seems strange but yes it is true that you can paint your graph by using </a:t>
            </a:r>
            <a:r>
              <a:rPr lang="en-US" b="1" dirty="0"/>
              <a:t>paint data functionality</a:t>
            </a:r>
          </a:p>
          <a:p>
            <a:pPr algn="just"/>
            <a:r>
              <a:rPr lang="en-US" b="1" dirty="0"/>
              <a:t>Y</a:t>
            </a:r>
            <a:r>
              <a:rPr lang="en-US" dirty="0"/>
              <a:t>ou will be able to generate the dataset for that graph which you have painted using paint data utility of Orange.</a:t>
            </a:r>
          </a:p>
          <a:p>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42852"/>
            <a:ext cx="8472518" cy="6382492"/>
          </a:xfrm>
        </p:spPr>
        <p:txBody>
          <a:bodyPr>
            <a:normAutofit/>
          </a:bodyPr>
          <a:lstStyle/>
          <a:p>
            <a:pPr algn="just"/>
            <a:endParaRPr lang="en-US" dirty="0"/>
          </a:p>
          <a:p>
            <a:pPr algn="just"/>
            <a:endParaRPr lang="en-US" dirty="0"/>
          </a:p>
          <a:p>
            <a:pPr algn="just"/>
            <a:r>
              <a:rPr lang="en-US" dirty="0"/>
              <a:t>Using Paint Data Widget, with help of brush we have painted the graph which we want. </a:t>
            </a:r>
          </a:p>
          <a:p>
            <a:pPr algn="just"/>
            <a:r>
              <a:rPr lang="en-US" b="1" dirty="0">
                <a:solidFill>
                  <a:srgbClr val="FF0000"/>
                </a:solidFill>
              </a:rPr>
              <a:t>So this is just like a miracle for most of the researchers who are not getting dataset as per their requirement. </a:t>
            </a:r>
          </a:p>
          <a:p>
            <a:pPr algn="just"/>
            <a:r>
              <a:rPr lang="en-US" dirty="0"/>
              <a:t>They can now simply get the dataset as per their requirement with just one click.</a:t>
            </a:r>
          </a:p>
          <a:p>
            <a:pPr algn="just"/>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1.JPG"/>
          <p:cNvPicPr>
            <a:picLocks noGrp="1" noChangeAspect="1"/>
          </p:cNvPicPr>
          <p:nvPr>
            <p:ph idx="1"/>
          </p:nvPr>
        </p:nvPicPr>
        <p:blipFill>
          <a:blip r:embed="rId2"/>
          <a:stretch>
            <a:fillRect/>
          </a:stretch>
        </p:blipFill>
        <p:spPr>
          <a:xfrm>
            <a:off x="0" y="0"/>
            <a:ext cx="9144000" cy="6643710"/>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1.JPG"/>
          <p:cNvPicPr>
            <a:picLocks noGrp="1" noChangeAspect="1"/>
          </p:cNvPicPr>
          <p:nvPr>
            <p:ph idx="1"/>
          </p:nvPr>
        </p:nvPicPr>
        <p:blipFill>
          <a:blip r:embed="rId2"/>
          <a:stretch>
            <a:fillRect/>
          </a:stretch>
        </p:blipFill>
        <p:spPr>
          <a:xfrm>
            <a:off x="214282" y="0"/>
            <a:ext cx="8572560" cy="6643710"/>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00108"/>
          </a:xfrm>
        </p:spPr>
        <p:txBody>
          <a:bodyPr>
            <a:normAutofit/>
          </a:bodyPr>
          <a:lstStyle/>
          <a:p>
            <a:r>
              <a:rPr lang="en-IN" dirty="0"/>
              <a:t>Widgets useful in Research</a:t>
            </a:r>
            <a:endParaRPr lang="en-US" dirty="0"/>
          </a:p>
        </p:txBody>
      </p:sp>
      <p:sp>
        <p:nvSpPr>
          <p:cNvPr id="3" name="Content Placeholder 2"/>
          <p:cNvSpPr>
            <a:spLocks noGrp="1"/>
          </p:cNvSpPr>
          <p:nvPr>
            <p:ph idx="1"/>
          </p:nvPr>
        </p:nvSpPr>
        <p:spPr>
          <a:xfrm>
            <a:off x="457200" y="1071546"/>
            <a:ext cx="8229600" cy="5054617"/>
          </a:xfrm>
        </p:spPr>
        <p:txBody>
          <a:bodyPr/>
          <a:lstStyle/>
          <a:p>
            <a:r>
              <a:rPr lang="en-US" b="1" dirty="0"/>
              <a:t>Preprocess: </a:t>
            </a:r>
            <a:r>
              <a:rPr lang="en-US" dirty="0"/>
              <a:t>is there to handle a big share of your preprocessing tasks.</a:t>
            </a:r>
          </a:p>
          <a:p>
            <a:endParaRPr lang="en-US" b="1" dirty="0"/>
          </a:p>
          <a:p>
            <a:endParaRPr lang="en-US" dirty="0"/>
          </a:p>
        </p:txBody>
      </p:sp>
      <p:pic>
        <p:nvPicPr>
          <p:cNvPr id="4" name="Picture 3" descr="1.JPG"/>
          <p:cNvPicPr>
            <a:picLocks noChangeAspect="1"/>
          </p:cNvPicPr>
          <p:nvPr/>
        </p:nvPicPr>
        <p:blipFill>
          <a:blip r:embed="rId2"/>
          <a:stretch>
            <a:fillRect/>
          </a:stretch>
        </p:blipFill>
        <p:spPr>
          <a:xfrm>
            <a:off x="357158" y="2162174"/>
            <a:ext cx="8572559" cy="44815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8229600" cy="1011222"/>
          </a:xfrm>
        </p:spPr>
        <p:txBody>
          <a:bodyPr/>
          <a:lstStyle/>
          <a:p>
            <a:r>
              <a:rPr lang="en-IN" b="1" dirty="0"/>
              <a:t>What is Orange ?</a:t>
            </a:r>
            <a:endParaRPr lang="en-US" b="1" dirty="0"/>
          </a:p>
        </p:txBody>
      </p:sp>
      <p:sp>
        <p:nvSpPr>
          <p:cNvPr id="3" name="Content Placeholder 2"/>
          <p:cNvSpPr>
            <a:spLocks noGrp="1"/>
          </p:cNvSpPr>
          <p:nvPr>
            <p:ph idx="1"/>
          </p:nvPr>
        </p:nvSpPr>
        <p:spPr>
          <a:xfrm>
            <a:off x="214282" y="980728"/>
            <a:ext cx="8472518" cy="5760640"/>
          </a:xfrm>
        </p:spPr>
        <p:txBody>
          <a:bodyPr>
            <a:normAutofit/>
          </a:bodyPr>
          <a:lstStyle/>
          <a:p>
            <a:pPr algn="just"/>
            <a:r>
              <a:rPr lang="en-US" dirty="0"/>
              <a:t>Orange is an </a:t>
            </a:r>
            <a:r>
              <a:rPr lang="en-US" b="1" dirty="0"/>
              <a:t>open source component-based visual programming software package</a:t>
            </a:r>
          </a:p>
          <a:p>
            <a:pPr algn="just"/>
            <a:r>
              <a:rPr lang="en-US" b="1" dirty="0"/>
              <a:t>Us</a:t>
            </a:r>
            <a:r>
              <a:rPr lang="en-US" dirty="0"/>
              <a:t>ed for </a:t>
            </a:r>
          </a:p>
          <a:p>
            <a:pPr algn="just">
              <a:buFont typeface="Wingdings" panose="05000000000000000000" pitchFamily="2" charset="2"/>
              <a:buChar char="Ø"/>
            </a:pPr>
            <a:r>
              <a:rPr lang="en-US" b="1" dirty="0">
                <a:solidFill>
                  <a:srgbClr val="FF0000"/>
                </a:solidFill>
              </a:rPr>
              <a:t>Data Visualization, </a:t>
            </a:r>
          </a:p>
          <a:p>
            <a:pPr algn="just">
              <a:buFont typeface="Wingdings" panose="05000000000000000000" pitchFamily="2" charset="2"/>
              <a:buChar char="Ø"/>
            </a:pPr>
            <a:r>
              <a:rPr lang="en-US" b="1" dirty="0">
                <a:solidFill>
                  <a:srgbClr val="FF0000"/>
                </a:solidFill>
              </a:rPr>
              <a:t>Image Processing, </a:t>
            </a:r>
          </a:p>
          <a:p>
            <a:pPr algn="just">
              <a:buFont typeface="Wingdings" panose="05000000000000000000" pitchFamily="2" charset="2"/>
              <a:buChar char="Ø"/>
            </a:pPr>
            <a:r>
              <a:rPr lang="en-US" b="1" dirty="0">
                <a:solidFill>
                  <a:srgbClr val="FF0000"/>
                </a:solidFill>
              </a:rPr>
              <a:t>Bioinformatics, </a:t>
            </a:r>
          </a:p>
          <a:p>
            <a:pPr algn="just">
              <a:buFont typeface="Wingdings" panose="05000000000000000000" pitchFamily="2" charset="2"/>
              <a:buChar char="Ø"/>
            </a:pPr>
            <a:r>
              <a:rPr lang="en-US" b="1" dirty="0">
                <a:solidFill>
                  <a:srgbClr val="FF0000"/>
                </a:solidFill>
              </a:rPr>
              <a:t>Machine Learning, </a:t>
            </a:r>
          </a:p>
          <a:p>
            <a:pPr algn="just">
              <a:buFont typeface="Wingdings" panose="05000000000000000000" pitchFamily="2" charset="2"/>
              <a:buChar char="Ø"/>
            </a:pPr>
            <a:r>
              <a:rPr lang="en-US" b="1" dirty="0">
                <a:solidFill>
                  <a:srgbClr val="FF0000"/>
                </a:solidFill>
              </a:rPr>
              <a:t>Data Mining, </a:t>
            </a:r>
          </a:p>
          <a:p>
            <a:pPr algn="just">
              <a:buFont typeface="Wingdings" panose="05000000000000000000" pitchFamily="2" charset="2"/>
              <a:buChar char="Ø"/>
            </a:pPr>
            <a:r>
              <a:rPr lang="en-US" b="1" dirty="0">
                <a:solidFill>
                  <a:srgbClr val="FF0000"/>
                </a:solidFill>
              </a:rPr>
              <a:t>Data Analysis</a:t>
            </a:r>
            <a:endParaRPr lang="en-US" b="1" dirty="0"/>
          </a:p>
          <a:p>
            <a:pPr algn="just"/>
            <a:r>
              <a:rPr lang="en-US" dirty="0"/>
              <a:t>Components of Orange are called </a:t>
            </a:r>
            <a:r>
              <a:rPr lang="en-US" dirty="0">
                <a:solidFill>
                  <a:srgbClr val="002060"/>
                </a:solidFill>
              </a:rPr>
              <a:t>Widgets</a:t>
            </a:r>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285728"/>
            <a:ext cx="8472518" cy="6215106"/>
          </a:xfrm>
        </p:spPr>
        <p:txBody>
          <a:bodyPr>
            <a:normAutofit lnSpcReduction="10000"/>
          </a:bodyPr>
          <a:lstStyle/>
          <a:p>
            <a:pPr algn="just"/>
            <a:r>
              <a:rPr lang="en-US" dirty="0"/>
              <a:t>It can normalize numerical data variables. </a:t>
            </a:r>
          </a:p>
          <a:p>
            <a:pPr algn="just"/>
            <a:r>
              <a:rPr lang="en-US" dirty="0"/>
              <a:t>Assume we have a fictional data set of people employed in your company. </a:t>
            </a:r>
          </a:p>
          <a:p>
            <a:pPr algn="just"/>
            <a:r>
              <a:rPr lang="en-US" b="1" dirty="0">
                <a:solidFill>
                  <a:srgbClr val="FF0000"/>
                </a:solidFill>
              </a:rPr>
              <a:t>We want to know which employees are more likely to go on holiday, based on the yearly income, years employed in your company and total years of experience in the industry. </a:t>
            </a:r>
          </a:p>
          <a:p>
            <a:pPr algn="just"/>
            <a:r>
              <a:rPr lang="en-US" dirty="0"/>
              <a:t>If you plot this in heat map, you would see a bold yellow line at ‘yearly income’. </a:t>
            </a:r>
          </a:p>
          <a:p>
            <a:pPr algn="just"/>
            <a:r>
              <a:rPr lang="en-US" dirty="0"/>
              <a:t>This obviously happens because yearly income has much higher values than years of experience or years employed by your company.</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normAutofit lnSpcReduction="10000"/>
          </a:bodyPr>
          <a:lstStyle/>
          <a:p>
            <a:pPr algn="just"/>
            <a:r>
              <a:rPr lang="en-US" dirty="0"/>
              <a:t>You would naturally like the wage not to overweight the rest of the feature set.</a:t>
            </a:r>
          </a:p>
          <a:p>
            <a:pPr algn="just"/>
            <a:r>
              <a:rPr lang="en-US" dirty="0"/>
              <a:t>Normalization is the way to go. </a:t>
            </a:r>
          </a:p>
          <a:p>
            <a:pPr algn="just"/>
            <a:r>
              <a:rPr lang="en-US" dirty="0"/>
              <a:t>Normalization will transform your values to relative terms, that is, say (depending on the type of normalization) on a scale from 0 to 1. </a:t>
            </a:r>
          </a:p>
          <a:p>
            <a:pPr algn="just"/>
            <a:r>
              <a:rPr lang="en-US" dirty="0">
                <a:hlinkClick r:id="rId2"/>
              </a:rPr>
              <a:t>Heat Map</a:t>
            </a:r>
            <a:r>
              <a:rPr lang="en-US" dirty="0"/>
              <a:t> neatly shows that people who’ve been employed longer and have a higher wage more often go on holidays.</a:t>
            </a:r>
          </a:p>
          <a:p>
            <a:pPr algn="just"/>
            <a:r>
              <a:rPr lang="en-US" b="1" dirty="0">
                <a:solidFill>
                  <a:srgbClr val="FF0000"/>
                </a:solidFill>
              </a:rPr>
              <a:t> (Yes, this is a totally fictional data set, but you see the point.)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1.JPG"/>
          <p:cNvPicPr>
            <a:picLocks noGrp="1" noChangeAspect="1"/>
          </p:cNvPicPr>
          <p:nvPr>
            <p:ph idx="1"/>
          </p:nvPr>
        </p:nvPicPr>
        <p:blipFill>
          <a:blip r:embed="rId2"/>
          <a:stretch>
            <a:fillRect/>
          </a:stretch>
        </p:blipFill>
        <p:spPr>
          <a:xfrm>
            <a:off x="0" y="214290"/>
            <a:ext cx="9144000" cy="6357981"/>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285728"/>
            <a:ext cx="8472518" cy="5840435"/>
          </a:xfrm>
        </p:spPr>
        <p:txBody>
          <a:bodyPr>
            <a:normAutofit/>
          </a:bodyPr>
          <a:lstStyle/>
          <a:p>
            <a:pPr algn="just"/>
            <a:r>
              <a:rPr lang="en-US" dirty="0"/>
              <a:t>It can impute missing values. </a:t>
            </a:r>
          </a:p>
          <a:p>
            <a:pPr algn="just"/>
            <a:r>
              <a:rPr lang="en-US" dirty="0"/>
              <a:t>Average or most frequent missing value imputation might seem as overly simple, but it actually works most of the time. </a:t>
            </a:r>
          </a:p>
          <a:p>
            <a:pPr algn="just"/>
            <a:r>
              <a:rPr lang="en-US" dirty="0"/>
              <a:t>Also, all the learners that require imputation do it implicitly, so the user doesn’t have to configure yet another widget for that.</a:t>
            </a:r>
          </a:p>
          <a:p>
            <a:pPr>
              <a:buNone/>
            </a:pP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357166"/>
            <a:ext cx="8472518" cy="6072230"/>
          </a:xfrm>
        </p:spPr>
        <p:txBody>
          <a:bodyPr>
            <a:normAutofit/>
          </a:bodyPr>
          <a:lstStyle/>
          <a:p>
            <a:pPr algn="just"/>
            <a:r>
              <a:rPr lang="en-US" dirty="0"/>
              <a:t>Preprocessing needs to be used with caution and understanding of your data to avoid losing important information or, worse, over fitting the model. </a:t>
            </a:r>
          </a:p>
          <a:p>
            <a:pPr algn="just"/>
            <a:r>
              <a:rPr lang="en-US" dirty="0"/>
              <a:t>A good example is a case of paramedics, who usually don’t record pulse if it is normal.</a:t>
            </a:r>
          </a:p>
          <a:p>
            <a:pPr algn="just"/>
            <a:r>
              <a:rPr lang="en-US" dirty="0"/>
              <a:t> Missing values here thus cannot be imputed by an average value or random number, but as a distinct value (normal pulse).</a:t>
            </a:r>
          </a:p>
          <a:p>
            <a:pPr algn="just"/>
            <a:r>
              <a:rPr lang="en-US" b="1" dirty="0">
                <a:solidFill>
                  <a:srgbClr val="FF0000"/>
                </a:solidFill>
              </a:rPr>
              <a:t>Domain knowledge is always crucial for data preparation.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Image Processing through orange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16434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Transforming images into numbers</a:t>
            </a:r>
          </a:p>
        </p:txBody>
      </p:sp>
      <p:sp>
        <p:nvSpPr>
          <p:cNvPr id="3" name="Content Placeholder 2"/>
          <p:cNvSpPr>
            <a:spLocks noGrp="1"/>
          </p:cNvSpPr>
          <p:nvPr>
            <p:ph idx="1"/>
          </p:nvPr>
        </p:nvSpPr>
        <p:spPr>
          <a:xfrm>
            <a:off x="323528" y="1600200"/>
            <a:ext cx="8568952" cy="4525963"/>
          </a:xfrm>
        </p:spPr>
        <p:txBody>
          <a:bodyPr/>
          <a:lstStyle/>
          <a:p>
            <a:r>
              <a:rPr lang="en-US" dirty="0"/>
              <a:t>When we do any research work say in image processing or bioinformatics.</a:t>
            </a:r>
          </a:p>
          <a:p>
            <a:r>
              <a:rPr lang="en-US" dirty="0"/>
              <a:t>We have to deal with some data</a:t>
            </a:r>
          </a:p>
          <a:p>
            <a:r>
              <a:rPr lang="en-US" dirty="0"/>
              <a:t>Data can come in all shapes and sizes</a:t>
            </a:r>
          </a:p>
          <a:p>
            <a:r>
              <a:rPr lang="en-US" dirty="0"/>
              <a:t>Can be a simple spreadsheet or text.</a:t>
            </a:r>
          </a:p>
          <a:p>
            <a:r>
              <a:rPr lang="en-US" dirty="0"/>
              <a:t>Can be audio, video or an image</a:t>
            </a:r>
          </a:p>
          <a:p>
            <a:r>
              <a:rPr lang="en-US" dirty="0">
                <a:solidFill>
                  <a:srgbClr val="FF0000"/>
                </a:solidFill>
              </a:rPr>
              <a:t>First You have to install IMAGE ANALYTICS WIDGET (By default its not available) </a:t>
            </a:r>
          </a:p>
          <a:p>
            <a:endParaRPr lang="en-US" dirty="0"/>
          </a:p>
        </p:txBody>
      </p:sp>
    </p:spTree>
    <p:extLst>
      <p:ext uri="{BB962C8B-B14F-4D97-AF65-F5344CB8AC3E}">
        <p14:creationId xmlns:p14="http://schemas.microsoft.com/office/powerpoint/2010/main" val="799169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Start with an example</a:t>
            </a:r>
          </a:p>
        </p:txBody>
      </p:sp>
      <p:sp>
        <p:nvSpPr>
          <p:cNvPr id="3" name="Content Placeholder 2"/>
          <p:cNvSpPr>
            <a:spLocks noGrp="1"/>
          </p:cNvSpPr>
          <p:nvPr>
            <p:ph idx="1"/>
          </p:nvPr>
        </p:nvSpPr>
        <p:spPr>
          <a:xfrm>
            <a:off x="285720" y="1600200"/>
            <a:ext cx="8401080" cy="4972072"/>
          </a:xfrm>
        </p:spPr>
        <p:txBody>
          <a:bodyPr>
            <a:normAutofit fontScale="92500" lnSpcReduction="10000"/>
          </a:bodyPr>
          <a:lstStyle/>
          <a:p>
            <a:r>
              <a:rPr lang="en-US" sz="3500" dirty="0"/>
              <a:t>For some experiment we need some raw images when we apply machine learning in image analysis.</a:t>
            </a:r>
            <a:r>
              <a:rPr lang="en-IN" sz="3500" dirty="0"/>
              <a:t> </a:t>
            </a:r>
            <a:endParaRPr lang="en-US" sz="3500" dirty="0"/>
          </a:p>
          <a:p>
            <a:r>
              <a:rPr lang="en-US" sz="3500" dirty="0"/>
              <a:t>I have collected some images of domestic animals and saved on my desktop in 1 folder.</a:t>
            </a:r>
          </a:p>
          <a:p>
            <a:r>
              <a:rPr lang="en-US" sz="3500" dirty="0"/>
              <a:t>Link for the image files: </a:t>
            </a:r>
            <a:r>
              <a:rPr lang="en-US" sz="3500" dirty="0">
                <a:hlinkClick r:id="rId2"/>
              </a:rPr>
              <a:t>https://github.com/ajdapretnar/datasets/blob/master/images/domestic-animals.zip</a:t>
            </a:r>
            <a:endParaRPr lang="en-US" sz="3500" dirty="0"/>
          </a:p>
          <a:p>
            <a:pPr>
              <a:buNone/>
            </a:pPr>
            <a:br>
              <a:rPr lang="en-US" dirty="0"/>
            </a:br>
            <a:endParaRPr lang="en-US" dirty="0"/>
          </a:p>
        </p:txBody>
      </p:sp>
    </p:spTree>
    <p:extLst>
      <p:ext uri="{BB962C8B-B14F-4D97-AF65-F5344CB8AC3E}">
        <p14:creationId xmlns:p14="http://schemas.microsoft.com/office/powerpoint/2010/main" val="18230716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fontScale="90000"/>
          </a:bodyPr>
          <a:lstStyle/>
          <a:p>
            <a:r>
              <a:rPr lang="en-US" dirty="0"/>
              <a:t>Import Images</a:t>
            </a:r>
            <a:br>
              <a:rPr lang="en-US" dirty="0"/>
            </a:br>
            <a:endParaRPr lang="en-US" dirty="0"/>
          </a:p>
        </p:txBody>
      </p:sp>
      <p:sp>
        <p:nvSpPr>
          <p:cNvPr id="3" name="Content Placeholder 2"/>
          <p:cNvSpPr>
            <a:spLocks noGrp="1"/>
          </p:cNvSpPr>
          <p:nvPr>
            <p:ph idx="1"/>
          </p:nvPr>
        </p:nvSpPr>
        <p:spPr>
          <a:xfrm>
            <a:off x="457200" y="1071546"/>
            <a:ext cx="8229600" cy="5054617"/>
          </a:xfrm>
        </p:spPr>
        <p:txBody>
          <a:bodyPr/>
          <a:lstStyle/>
          <a:p>
            <a:r>
              <a:rPr lang="en-US" dirty="0"/>
              <a:t>The first thing to do is to import the image via the </a:t>
            </a:r>
            <a:r>
              <a:rPr lang="en-US" b="1" dirty="0"/>
              <a:t>Import Images</a:t>
            </a:r>
            <a:r>
              <a:rPr lang="en-US" dirty="0"/>
              <a:t> widget. </a:t>
            </a:r>
          </a:p>
          <a:p>
            <a:r>
              <a:rPr lang="en-US" dirty="0"/>
              <a:t>You can think this widget as the </a:t>
            </a:r>
            <a:r>
              <a:rPr lang="en-US" b="1" dirty="0"/>
              <a:t>File </a:t>
            </a:r>
            <a:r>
              <a:rPr lang="en-US" dirty="0"/>
              <a:t>widget for image. However, </a:t>
            </a:r>
            <a:r>
              <a:rPr lang="en-US" b="1" dirty="0"/>
              <a:t>Import Images</a:t>
            </a:r>
            <a:r>
              <a:rPr lang="en-US" dirty="0"/>
              <a:t> widget accepts a directory instead of a file.</a:t>
            </a:r>
          </a:p>
          <a:p>
            <a:pPr>
              <a:buNone/>
            </a:pPr>
            <a:endParaRPr lang="en-US" dirty="0"/>
          </a:p>
          <a:p>
            <a:endParaRPr lang="en-US" dirty="0"/>
          </a:p>
        </p:txBody>
      </p:sp>
      <p:pic>
        <p:nvPicPr>
          <p:cNvPr id="4" name="Picture 3" descr="1.JPG"/>
          <p:cNvPicPr>
            <a:picLocks noChangeAspect="1"/>
          </p:cNvPicPr>
          <p:nvPr/>
        </p:nvPicPr>
        <p:blipFill>
          <a:blip r:embed="rId2"/>
          <a:stretch>
            <a:fillRect/>
          </a:stretch>
        </p:blipFill>
        <p:spPr>
          <a:xfrm>
            <a:off x="1" y="3714752"/>
            <a:ext cx="5580112" cy="2819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1" y="4005064"/>
            <a:ext cx="4824536" cy="2852936"/>
          </a:xfrm>
          <a:prstGeom prst="rect">
            <a:avLst/>
          </a:prstGeom>
        </p:spPr>
      </p:pic>
    </p:spTree>
    <p:extLst>
      <p:ext uri="{BB962C8B-B14F-4D97-AF65-F5344CB8AC3E}">
        <p14:creationId xmlns:p14="http://schemas.microsoft.com/office/powerpoint/2010/main" val="21578101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009531"/>
          </a:xfrm>
        </p:spPr>
        <p:txBody>
          <a:bodyPr/>
          <a:lstStyle/>
          <a:p>
            <a:r>
              <a:rPr lang="en-US" sz="2800" dirty="0"/>
              <a:t>Now Connect Image viewer widget to import images.</a:t>
            </a:r>
          </a:p>
          <a:p>
            <a:r>
              <a:rPr lang="en-US" sz="2800" dirty="0"/>
              <a:t>We have all the 6 animals here.</a:t>
            </a:r>
          </a:p>
          <a:p>
            <a:r>
              <a:rPr lang="en-US" sz="2800" dirty="0"/>
              <a:t>https://github.com/ajdapretnar/datasets/blob/master/images/domestic-animals.zip</a:t>
            </a:r>
          </a:p>
          <a:p>
            <a:r>
              <a:rPr lang="en-US" sz="2800" dirty="0"/>
              <a:t>Import Image actually constructs and outputs a data table.</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 y="3071810"/>
            <a:ext cx="8963025" cy="3786190"/>
          </a:xfrm>
          <a:prstGeom prst="rect">
            <a:avLst/>
          </a:prstGeom>
        </p:spPr>
      </p:pic>
    </p:spTree>
    <p:extLst>
      <p:ext uri="{BB962C8B-B14F-4D97-AF65-F5344CB8AC3E}">
        <p14:creationId xmlns:p14="http://schemas.microsoft.com/office/powerpoint/2010/main" val="1597537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88640"/>
            <a:ext cx="8507288" cy="6264696"/>
          </a:xfrm>
        </p:spPr>
        <p:txBody>
          <a:bodyPr>
            <a:normAutofit/>
          </a:bodyPr>
          <a:lstStyle/>
          <a:p>
            <a:pPr algn="just"/>
            <a:r>
              <a:rPr lang="en-US" b="1" dirty="0"/>
              <a:t>Widgets </a:t>
            </a:r>
            <a:r>
              <a:rPr lang="en-US" dirty="0"/>
              <a:t>range from </a:t>
            </a:r>
          </a:p>
          <a:p>
            <a:pPr algn="just">
              <a:buFont typeface="Wingdings" panose="05000000000000000000" pitchFamily="2" charset="2"/>
              <a:buChar char="Ø"/>
            </a:pPr>
            <a:r>
              <a:rPr lang="en-US" dirty="0">
                <a:solidFill>
                  <a:srgbClr val="FF0000"/>
                </a:solidFill>
              </a:rPr>
              <a:t>Simple Data Visualization, </a:t>
            </a:r>
          </a:p>
          <a:p>
            <a:pPr algn="just">
              <a:buFont typeface="Wingdings" panose="05000000000000000000" pitchFamily="2" charset="2"/>
              <a:buChar char="Ø"/>
            </a:pPr>
            <a:r>
              <a:rPr lang="en-US" dirty="0">
                <a:solidFill>
                  <a:srgbClr val="FF0000"/>
                </a:solidFill>
              </a:rPr>
              <a:t>Subset Selection, </a:t>
            </a:r>
          </a:p>
          <a:p>
            <a:pPr algn="just">
              <a:buFont typeface="Wingdings" panose="05000000000000000000" pitchFamily="2" charset="2"/>
              <a:buChar char="Ø"/>
            </a:pPr>
            <a:r>
              <a:rPr lang="en-US" dirty="0">
                <a:solidFill>
                  <a:srgbClr val="FF0000"/>
                </a:solidFill>
              </a:rPr>
              <a:t>Pre-processing, </a:t>
            </a:r>
          </a:p>
          <a:p>
            <a:pPr algn="just">
              <a:buFont typeface="Wingdings" panose="05000000000000000000" pitchFamily="2" charset="2"/>
              <a:buChar char="Ø"/>
            </a:pPr>
            <a:r>
              <a:rPr lang="en-US" dirty="0">
                <a:solidFill>
                  <a:srgbClr val="FF0000"/>
                </a:solidFill>
              </a:rPr>
              <a:t>Practical evaluation of learning algorithms </a:t>
            </a:r>
          </a:p>
          <a:p>
            <a:pPr algn="just">
              <a:buFont typeface="Wingdings" panose="05000000000000000000" pitchFamily="2" charset="2"/>
              <a:buChar char="Ø"/>
            </a:pPr>
            <a:r>
              <a:rPr lang="en-US" dirty="0">
                <a:solidFill>
                  <a:srgbClr val="FF0000"/>
                </a:solidFill>
              </a:rPr>
              <a:t> Predictive Modeling</a:t>
            </a:r>
            <a:r>
              <a:rPr lang="en-US" dirty="0"/>
              <a:t>.</a:t>
            </a:r>
          </a:p>
          <a:p>
            <a:pPr algn="just"/>
            <a:r>
              <a:rPr lang="en-US" b="1" dirty="0"/>
              <a:t>We will be doing all the above things today</a:t>
            </a:r>
          </a:p>
          <a:p>
            <a:pPr algn="just"/>
            <a:r>
              <a:rPr lang="en-US" dirty="0"/>
              <a:t>Visual programming is implemented through an interface in which, </a:t>
            </a:r>
            <a:r>
              <a:rPr lang="en-US" b="1" dirty="0">
                <a:solidFill>
                  <a:srgbClr val="FF0000"/>
                </a:solidFill>
              </a:rPr>
              <a:t>workflows are created by linking predefined or user-designed widgets</a:t>
            </a:r>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8058"/>
          </a:xfrm>
        </p:spPr>
        <p:txBody>
          <a:bodyPr>
            <a:normAutofit fontScale="90000"/>
          </a:bodyPr>
          <a:lstStyle/>
          <a:p>
            <a:r>
              <a:rPr lang="en-US" dirty="0"/>
              <a:t>How this data look like</a:t>
            </a:r>
          </a:p>
        </p:txBody>
      </p:sp>
      <p:sp>
        <p:nvSpPr>
          <p:cNvPr id="3" name="Content Placeholder 2"/>
          <p:cNvSpPr>
            <a:spLocks noGrp="1"/>
          </p:cNvSpPr>
          <p:nvPr>
            <p:ph idx="1"/>
          </p:nvPr>
        </p:nvSpPr>
        <p:spPr>
          <a:xfrm>
            <a:off x="457200" y="764704"/>
            <a:ext cx="8229600" cy="5289451"/>
          </a:xfrm>
        </p:spPr>
        <p:txBody>
          <a:bodyPr/>
          <a:lstStyle/>
          <a:p>
            <a:r>
              <a:rPr lang="en-US" sz="2800" dirty="0"/>
              <a:t>Lets check this in data table widget</a:t>
            </a:r>
          </a:p>
          <a:p>
            <a:r>
              <a:rPr lang="en-US" sz="2800" dirty="0"/>
              <a:t>All we have is a bunch of meta information</a:t>
            </a:r>
          </a:p>
          <a:p>
            <a:r>
              <a:rPr lang="en-US" sz="2800" dirty="0"/>
              <a:t>Image name, image path, image size</a:t>
            </a:r>
          </a:p>
          <a:p>
            <a:r>
              <a:rPr lang="en-US" sz="2800" dirty="0"/>
              <a:t>Just like we have a MATLAB function </a:t>
            </a:r>
            <a:r>
              <a:rPr lang="en-US" sz="2800" b="1" dirty="0"/>
              <a:t>WHOS</a:t>
            </a:r>
          </a:p>
          <a:p>
            <a:endParaRPr lang="en-US" b="1" dirty="0"/>
          </a:p>
          <a:p>
            <a:endParaRPr lang="en-US" b="1"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80" y="3068961"/>
            <a:ext cx="8715284" cy="3789039"/>
          </a:xfrm>
          <a:prstGeom prst="rect">
            <a:avLst/>
          </a:prstGeom>
        </p:spPr>
      </p:pic>
    </p:spTree>
    <p:extLst>
      <p:ext uri="{BB962C8B-B14F-4D97-AF65-F5344CB8AC3E}">
        <p14:creationId xmlns:p14="http://schemas.microsoft.com/office/powerpoint/2010/main" val="2397244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US" dirty="0"/>
              <a:t>Things are not easy as it seems</a:t>
            </a:r>
          </a:p>
        </p:txBody>
      </p:sp>
      <p:sp>
        <p:nvSpPr>
          <p:cNvPr id="3" name="Content Placeholder 2"/>
          <p:cNvSpPr>
            <a:spLocks noGrp="1"/>
          </p:cNvSpPr>
          <p:nvPr>
            <p:ph idx="1"/>
          </p:nvPr>
        </p:nvSpPr>
        <p:spPr>
          <a:xfrm>
            <a:off x="457200" y="1124744"/>
            <a:ext cx="8229600" cy="5256584"/>
          </a:xfrm>
        </p:spPr>
        <p:txBody>
          <a:bodyPr>
            <a:normAutofit fontScale="92500" lnSpcReduction="10000"/>
          </a:bodyPr>
          <a:lstStyle/>
          <a:p>
            <a:pPr algn="just"/>
            <a:r>
              <a:rPr lang="en-US" dirty="0"/>
              <a:t>But what do we see in a data table? </a:t>
            </a:r>
          </a:p>
          <a:p>
            <a:pPr algn="just"/>
            <a:r>
              <a:rPr lang="en-US" b="1" dirty="0">
                <a:solidFill>
                  <a:srgbClr val="FF0000"/>
                </a:solidFill>
              </a:rPr>
              <a:t>Only some useless description of images (file name, the location of the file, its size, and the image width and height).</a:t>
            </a:r>
          </a:p>
          <a:p>
            <a:pPr algn="just"/>
            <a:r>
              <a:rPr lang="en-US" b="1" dirty="0">
                <a:solidFill>
                  <a:srgbClr val="7030A0"/>
                </a:solidFill>
              </a:rPr>
              <a:t>The data we retrieved will not help us in data optimization and classification.</a:t>
            </a:r>
          </a:p>
          <a:p>
            <a:pPr algn="just"/>
            <a:r>
              <a:rPr lang="en-US" dirty="0"/>
              <a:t>We need image descriptors</a:t>
            </a:r>
          </a:p>
          <a:p>
            <a:pPr algn="just"/>
            <a:r>
              <a:rPr lang="en-US" dirty="0"/>
              <a:t>That is numbers which describe the contents of these images.</a:t>
            </a:r>
          </a:p>
          <a:p>
            <a:pPr algn="just"/>
            <a:r>
              <a:rPr lang="en-US" b="1" dirty="0">
                <a:solidFill>
                  <a:srgbClr val="FF0000"/>
                </a:solidFill>
              </a:rPr>
              <a:t>We will transform raw images into their vector representation using Deep Neural Network.</a:t>
            </a:r>
          </a:p>
          <a:p>
            <a:endParaRPr lang="en-US" dirty="0"/>
          </a:p>
        </p:txBody>
      </p:sp>
    </p:spTree>
    <p:extLst>
      <p:ext uri="{BB962C8B-B14F-4D97-AF65-F5344CB8AC3E}">
        <p14:creationId xmlns:p14="http://schemas.microsoft.com/office/powerpoint/2010/main" val="2685242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6632"/>
            <a:ext cx="8229600" cy="6009531"/>
          </a:xfrm>
        </p:spPr>
        <p:txBody>
          <a:bodyPr>
            <a:normAutofit/>
          </a:bodyPr>
          <a:lstStyle/>
          <a:p>
            <a:pPr algn="just"/>
            <a:r>
              <a:rPr lang="en-US" dirty="0"/>
              <a:t>NN was trained on millions of real life images.</a:t>
            </a:r>
          </a:p>
          <a:p>
            <a:pPr algn="just"/>
            <a:r>
              <a:rPr lang="en-US" b="1" dirty="0">
                <a:solidFill>
                  <a:srgbClr val="FF0000"/>
                </a:solidFill>
              </a:rPr>
              <a:t>Retrieved vectors are also called image embedding.</a:t>
            </a:r>
          </a:p>
          <a:p>
            <a:r>
              <a:rPr lang="en-US" dirty="0"/>
              <a:t>We will embed our images into a multi dimensional feature space.</a:t>
            </a:r>
          </a:p>
          <a:p>
            <a:r>
              <a:rPr lang="en-US" dirty="0"/>
              <a:t>To acquire numerical representation of these images, we will send the images to Image Embedding widget.</a:t>
            </a:r>
          </a:p>
          <a:p>
            <a:r>
              <a:rPr lang="en-US" dirty="0"/>
              <a:t>Connect import images to image embedding</a:t>
            </a:r>
          </a:p>
          <a:p>
            <a:endParaRPr lang="en-US" dirty="0"/>
          </a:p>
        </p:txBody>
      </p:sp>
    </p:spTree>
    <p:extLst>
      <p:ext uri="{BB962C8B-B14F-4D97-AF65-F5344CB8AC3E}">
        <p14:creationId xmlns:p14="http://schemas.microsoft.com/office/powerpoint/2010/main" val="7666567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Image Embedding</a:t>
            </a:r>
            <a:br>
              <a:rPr lang="en-US" dirty="0"/>
            </a:br>
            <a:endParaRPr lang="en-US" dirty="0"/>
          </a:p>
        </p:txBody>
      </p:sp>
      <p:sp>
        <p:nvSpPr>
          <p:cNvPr id="3" name="Content Placeholder 2"/>
          <p:cNvSpPr>
            <a:spLocks noGrp="1"/>
          </p:cNvSpPr>
          <p:nvPr>
            <p:ph idx="1"/>
          </p:nvPr>
        </p:nvSpPr>
        <p:spPr>
          <a:xfrm>
            <a:off x="214282" y="1214422"/>
            <a:ext cx="8586790" cy="5357850"/>
          </a:xfrm>
        </p:spPr>
        <p:txBody>
          <a:bodyPr>
            <a:normAutofit lnSpcReduction="10000"/>
          </a:bodyPr>
          <a:lstStyle/>
          <a:p>
            <a:pPr algn="just"/>
            <a:r>
              <a:rPr lang="en-US" dirty="0"/>
              <a:t>For your information, classification and regressions tasks requires data in the form of numbers.</a:t>
            </a:r>
          </a:p>
          <a:p>
            <a:pPr algn="just"/>
            <a:r>
              <a:rPr lang="en-US" dirty="0"/>
              <a:t>There isn’t a good way to perform such tasks with images unless we represent it in the form of numbers. </a:t>
            </a:r>
          </a:p>
          <a:p>
            <a:pPr algn="just"/>
            <a:r>
              <a:rPr lang="en-US" b="1" dirty="0">
                <a:solidFill>
                  <a:srgbClr val="FF0000"/>
                </a:solidFill>
              </a:rPr>
              <a:t>Image Embedding widget works by converting it to a vectors of numbers. </a:t>
            </a:r>
          </a:p>
          <a:p>
            <a:pPr algn="just"/>
            <a:r>
              <a:rPr lang="en-US" b="1" dirty="0">
                <a:solidFill>
                  <a:srgbClr val="7030A0"/>
                </a:solidFill>
              </a:rPr>
              <a:t>Image Embedding widget reads images and uploads them to a remote server or evaluate them locally.</a:t>
            </a:r>
          </a:p>
        </p:txBody>
      </p:sp>
    </p:spTree>
    <p:extLst>
      <p:ext uri="{BB962C8B-B14F-4D97-AF65-F5344CB8AC3E}">
        <p14:creationId xmlns:p14="http://schemas.microsoft.com/office/powerpoint/2010/main" val="19386774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568" y="188640"/>
            <a:ext cx="7416824" cy="288032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68961"/>
            <a:ext cx="9036496" cy="3456383"/>
          </a:xfrm>
          <a:prstGeom prst="rect">
            <a:avLst/>
          </a:prstGeom>
        </p:spPr>
      </p:pic>
    </p:spTree>
    <p:extLst>
      <p:ext uri="{BB962C8B-B14F-4D97-AF65-F5344CB8AC3E}">
        <p14:creationId xmlns:p14="http://schemas.microsoft.com/office/powerpoint/2010/main" val="25480083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88640"/>
            <a:ext cx="8435280" cy="6038131"/>
          </a:xfrm>
        </p:spPr>
        <p:txBody>
          <a:bodyPr>
            <a:normAutofit lnSpcReduction="10000"/>
          </a:bodyPr>
          <a:lstStyle/>
          <a:p>
            <a:pPr algn="just"/>
            <a:r>
              <a:rPr lang="en-US" dirty="0"/>
              <a:t>Earlier we have only meta data</a:t>
            </a:r>
          </a:p>
          <a:p>
            <a:pPr algn="just"/>
            <a:r>
              <a:rPr lang="en-US" b="1" dirty="0">
                <a:solidFill>
                  <a:srgbClr val="7030A0"/>
                </a:solidFill>
              </a:rPr>
              <a:t>Now we don’t only have meta data rather additional 2048 features to profile the images</a:t>
            </a:r>
          </a:p>
          <a:p>
            <a:pPr algn="just"/>
            <a:r>
              <a:rPr lang="en-US" b="1" dirty="0"/>
              <a:t>This is what we called feature extraction in Machine learning.</a:t>
            </a:r>
          </a:p>
          <a:p>
            <a:pPr algn="just"/>
            <a:r>
              <a:rPr lang="en-US" dirty="0"/>
              <a:t>With embedding widget we can compare the images and compute their similarity.</a:t>
            </a:r>
          </a:p>
          <a:p>
            <a:pPr algn="just"/>
            <a:r>
              <a:rPr lang="en-US" dirty="0"/>
              <a:t>Lets pass this data to another widget DISTANCE as it usually work best for the images</a:t>
            </a:r>
          </a:p>
          <a:p>
            <a:pPr algn="just"/>
            <a:r>
              <a:rPr lang="en-US" b="1" dirty="0">
                <a:solidFill>
                  <a:srgbClr val="FF0000"/>
                </a:solidFill>
              </a:rPr>
              <a:t>Then we can pass the distance matrix to Hierarchical clustering and observe another plot called dendogram</a:t>
            </a:r>
          </a:p>
          <a:p>
            <a:pPr marL="0" indent="0" algn="just">
              <a:buNone/>
            </a:pPr>
            <a:endParaRPr lang="en-US" sz="2400" dirty="0"/>
          </a:p>
          <a:p>
            <a:pPr algn="just"/>
            <a:endParaRPr lang="en-US" sz="2400" dirty="0"/>
          </a:p>
          <a:p>
            <a:pPr algn="just"/>
            <a:endParaRPr lang="en-US" sz="2400" dirty="0"/>
          </a:p>
        </p:txBody>
      </p:sp>
    </p:spTree>
    <p:extLst>
      <p:ext uri="{BB962C8B-B14F-4D97-AF65-F5344CB8AC3E}">
        <p14:creationId xmlns:p14="http://schemas.microsoft.com/office/powerpoint/2010/main" val="3065695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0"/>
            <a:ext cx="5819775" cy="337185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73016"/>
            <a:ext cx="9144000" cy="3284984"/>
          </a:xfrm>
          <a:prstGeom prst="rect">
            <a:avLst/>
          </a:prstGeom>
        </p:spPr>
      </p:pic>
    </p:spTree>
    <p:extLst>
      <p:ext uri="{BB962C8B-B14F-4D97-AF65-F5344CB8AC3E}">
        <p14:creationId xmlns:p14="http://schemas.microsoft.com/office/powerpoint/2010/main" val="2340294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88640"/>
            <a:ext cx="8784976" cy="5937523"/>
          </a:xfrm>
        </p:spPr>
        <p:txBody>
          <a:bodyPr/>
          <a:lstStyle/>
          <a:p>
            <a:r>
              <a:rPr lang="en-US" dirty="0"/>
              <a:t>1 and 5 are clubbed together, Both Cows</a:t>
            </a:r>
          </a:p>
          <a:p>
            <a:r>
              <a:rPr lang="en-US" dirty="0"/>
              <a:t>2 and 4 are clubbed together, Dog and hens (Some Similarity)</a:t>
            </a:r>
          </a:p>
          <a:p>
            <a:r>
              <a:rPr lang="en-US" dirty="0"/>
              <a:t>3 and 5 are clubbed together, Ducks and Turkey</a:t>
            </a:r>
          </a:p>
          <a:p>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708920"/>
            <a:ext cx="8424936" cy="3395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1068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Image analytics is such an exciting field in data optimization and now Orange is a part of it too! </a:t>
            </a:r>
          </a:p>
          <a:p>
            <a:r>
              <a:rPr lang="en-US" dirty="0"/>
              <a:t>You need to install the Image Analytics add on and you are all set for your research!</a:t>
            </a:r>
          </a:p>
        </p:txBody>
      </p:sp>
    </p:spTree>
    <p:extLst>
      <p:ext uri="{BB962C8B-B14F-4D97-AF65-F5344CB8AC3E}">
        <p14:creationId xmlns:p14="http://schemas.microsoft.com/office/powerpoint/2010/main" val="29185594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Image Classification for Architecture Distortion in Mammograms</a:t>
            </a:r>
          </a:p>
        </p:txBody>
      </p:sp>
      <p:sp>
        <p:nvSpPr>
          <p:cNvPr id="3" name="Content Placeholder 2"/>
          <p:cNvSpPr>
            <a:spLocks noGrp="1"/>
          </p:cNvSpPr>
          <p:nvPr>
            <p:ph idx="1"/>
          </p:nvPr>
        </p:nvSpPr>
        <p:spPr>
          <a:xfrm>
            <a:off x="179512" y="1412776"/>
            <a:ext cx="8507288" cy="5184576"/>
          </a:xfrm>
        </p:spPr>
        <p:txBody>
          <a:bodyPr>
            <a:noAutofit/>
          </a:bodyPr>
          <a:lstStyle/>
          <a:p>
            <a:r>
              <a:rPr lang="en-US" sz="2800" dirty="0"/>
              <a:t>We will take the example of Breast Cancer database, DDSM for the purpose of classification.</a:t>
            </a:r>
          </a:p>
          <a:p>
            <a:r>
              <a:rPr lang="en-US" sz="2800" b="1" dirty="0">
                <a:latin typeface="Book Antiqua" pitchFamily="18" charset="0"/>
              </a:rPr>
              <a:t>Digital Database for Screening Mammography </a:t>
            </a:r>
            <a:endParaRPr lang="en-US" sz="2800" dirty="0"/>
          </a:p>
          <a:p>
            <a:r>
              <a:rPr lang="en-US" sz="2800" dirty="0"/>
              <a:t>We have 2 set of images of Architecture Distortion (AD)</a:t>
            </a:r>
          </a:p>
          <a:p>
            <a:r>
              <a:rPr lang="en-US" sz="2800" dirty="0"/>
              <a:t>Benign and </a:t>
            </a:r>
            <a:r>
              <a:rPr lang="en-US" sz="2800"/>
              <a:t>malignant samples.</a:t>
            </a:r>
            <a:endParaRPr lang="en-US" sz="2800" dirty="0"/>
          </a:p>
          <a:p>
            <a:pPr algn="just"/>
            <a:r>
              <a:rPr lang="en-US" sz="2800" dirty="0">
                <a:solidFill>
                  <a:srgbClr val="FF0000"/>
                </a:solidFill>
                <a:latin typeface="Book Antiqua" pitchFamily="18" charset="0"/>
              </a:rPr>
              <a:t>In AD, the surrounding tissues appears to be pulled inward. </a:t>
            </a:r>
          </a:p>
          <a:p>
            <a:pPr algn="just"/>
            <a:r>
              <a:rPr lang="en-IN" sz="2800" dirty="0">
                <a:solidFill>
                  <a:srgbClr val="FF0000"/>
                </a:solidFill>
                <a:latin typeface="Book Antiqua" pitchFamily="18" charset="0"/>
              </a:rPr>
              <a:t>No definite mass visible.</a:t>
            </a:r>
          </a:p>
          <a:p>
            <a:pPr algn="just"/>
            <a:r>
              <a:rPr lang="en-IN" sz="2800" dirty="0">
                <a:solidFill>
                  <a:srgbClr val="FF0000"/>
                </a:solidFill>
                <a:latin typeface="Book Antiqua" pitchFamily="18" charset="0"/>
              </a:rPr>
              <a:t>Focal retraction.</a:t>
            </a:r>
          </a:p>
          <a:p>
            <a:pPr algn="just"/>
            <a:r>
              <a:rPr lang="en-IN" sz="2800" dirty="0">
                <a:solidFill>
                  <a:srgbClr val="FF0000"/>
                </a:solidFill>
                <a:latin typeface="Book Antiqua" pitchFamily="18" charset="0"/>
              </a:rPr>
              <a:t>Distorts the normal oriented texture.</a:t>
            </a:r>
            <a:endParaRPr lang="en-US" sz="2800" b="1" dirty="0">
              <a:solidFill>
                <a:srgbClr val="FF0000"/>
              </a:solidFill>
              <a:latin typeface="Book Antiqua" pitchFamily="18" charset="0"/>
            </a:endParaRPr>
          </a:p>
        </p:txBody>
      </p:sp>
    </p:spTree>
    <p:extLst>
      <p:ext uri="{BB962C8B-B14F-4D97-AF65-F5344CB8AC3E}">
        <p14:creationId xmlns:p14="http://schemas.microsoft.com/office/powerpoint/2010/main" val="100222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br>
              <a:rPr lang="en-US" b="1" dirty="0">
                <a:solidFill>
                  <a:srgbClr val="FF0000"/>
                </a:solidFill>
              </a:rPr>
            </a:br>
            <a:br>
              <a:rPr lang="en-US" b="1" dirty="0">
                <a:solidFill>
                  <a:srgbClr val="FF0000"/>
                </a:solidFill>
              </a:rPr>
            </a:br>
            <a:r>
              <a:rPr lang="en-US" b="1" dirty="0">
                <a:solidFill>
                  <a:srgbClr val="FF0000"/>
                </a:solidFill>
              </a:rPr>
              <a:t>Open source</a:t>
            </a:r>
            <a:br>
              <a:rPr lang="en-US" b="1" dirty="0">
                <a:solidFill>
                  <a:srgbClr val="FF0000"/>
                </a:solidFill>
              </a:rPr>
            </a:br>
            <a:br>
              <a:rPr lang="en-US" dirty="0"/>
            </a:br>
            <a:endParaRPr lang="en-US" dirty="0"/>
          </a:p>
        </p:txBody>
      </p:sp>
      <p:sp>
        <p:nvSpPr>
          <p:cNvPr id="3" name="Content Placeholder 2"/>
          <p:cNvSpPr>
            <a:spLocks noGrp="1"/>
          </p:cNvSpPr>
          <p:nvPr>
            <p:ph idx="1"/>
          </p:nvPr>
        </p:nvSpPr>
        <p:spPr>
          <a:xfrm>
            <a:off x="285720" y="1071546"/>
            <a:ext cx="8572560" cy="5429288"/>
          </a:xfrm>
        </p:spPr>
        <p:txBody>
          <a:bodyPr>
            <a:normAutofit/>
          </a:bodyPr>
          <a:lstStyle/>
          <a:p>
            <a:pPr algn="just"/>
            <a:r>
              <a:rPr lang="en-US" dirty="0"/>
              <a:t>Best part of Orange  </a:t>
            </a:r>
          </a:p>
          <a:p>
            <a:pPr algn="just"/>
            <a:r>
              <a:rPr lang="en-US" b="1" u="sng" dirty="0">
                <a:solidFill>
                  <a:srgbClr val="002060"/>
                </a:solidFill>
              </a:rPr>
              <a:t>Tool is undoubtedly a boon for people doing PhD or Masters in most of areas of Computer Science and information technology.</a:t>
            </a:r>
          </a:p>
          <a:p>
            <a:pPr algn="just"/>
            <a:r>
              <a:rPr lang="en-US" dirty="0"/>
              <a:t>One can modify the algorithm as per your application.</a:t>
            </a:r>
          </a:p>
          <a:p>
            <a:pPr algn="just"/>
            <a:r>
              <a:rPr lang="en-US" dirty="0"/>
              <a:t>You can add that modified algorithm in Orange and take the results.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260648"/>
            <a:ext cx="8507288" cy="5865515"/>
          </a:xfrm>
        </p:spPr>
        <p:txBody>
          <a:bodyPr/>
          <a:lstStyle/>
          <a:p>
            <a:r>
              <a:rPr lang="en-US" dirty="0"/>
              <a:t>I have created 1 folder mammograms with 2 sub folder of 10 images each of benign, malignant cases of mammograms.</a:t>
            </a:r>
          </a:p>
          <a:p>
            <a:r>
              <a:rPr lang="en-US" dirty="0"/>
              <a:t>Let us slow the main folder mammograms with import images</a:t>
            </a:r>
          </a:p>
          <a:p>
            <a:r>
              <a:rPr lang="en-US" dirty="0"/>
              <a:t>Each subfolder is considered by an orange as an image class label</a:t>
            </a:r>
          </a:p>
          <a:p>
            <a:r>
              <a:rPr lang="en-US" dirty="0"/>
              <a:t>We uploaded 20 images belonging to the 2 classes.</a:t>
            </a:r>
          </a:p>
          <a:p>
            <a:r>
              <a:rPr lang="en-US" dirty="0"/>
              <a:t>Let us observe result in the image</a:t>
            </a:r>
          </a:p>
          <a:p>
            <a:endParaRPr lang="en-US" dirty="0"/>
          </a:p>
        </p:txBody>
      </p:sp>
    </p:spTree>
    <p:extLst>
      <p:ext uri="{BB962C8B-B14F-4D97-AF65-F5344CB8AC3E}">
        <p14:creationId xmlns:p14="http://schemas.microsoft.com/office/powerpoint/2010/main" val="28899465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16632"/>
            <a:ext cx="9144000" cy="6624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72608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16632"/>
            <a:ext cx="2971800" cy="6408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56" y="1"/>
            <a:ext cx="5543550" cy="6741368"/>
          </a:xfrm>
          <a:prstGeom prst="rect">
            <a:avLst/>
          </a:prstGeom>
        </p:spPr>
      </p:pic>
    </p:spTree>
    <p:extLst>
      <p:ext uri="{BB962C8B-B14F-4D97-AF65-F5344CB8AC3E}">
        <p14:creationId xmlns:p14="http://schemas.microsoft.com/office/powerpoint/2010/main" val="31290480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009531"/>
          </a:xfrm>
        </p:spPr>
        <p:txBody>
          <a:bodyPr/>
          <a:lstStyle/>
          <a:p>
            <a:r>
              <a:rPr lang="en-US" dirty="0"/>
              <a:t>By creating workflow and applying image embedding widget we get meta information from benign and malignant samples of mammogram</a:t>
            </a:r>
          </a:p>
          <a:p>
            <a:r>
              <a:rPr lang="en-US" dirty="0"/>
              <a:t>Each image is described with  2048 additional features from deep network embedding of  20 mammogram samples.</a:t>
            </a:r>
          </a:p>
          <a:p>
            <a:pPr algn="just"/>
            <a:r>
              <a:rPr lang="en-US" b="1" dirty="0">
                <a:solidFill>
                  <a:srgbClr val="7030A0"/>
                </a:solidFill>
              </a:rPr>
              <a:t>We will use cross validation to   check how well we can predict the type of mammogram.</a:t>
            </a:r>
          </a:p>
          <a:p>
            <a:pPr algn="just"/>
            <a:r>
              <a:rPr lang="en-US" b="1" dirty="0">
                <a:solidFill>
                  <a:srgbClr val="7030A0"/>
                </a:solidFill>
              </a:rPr>
              <a:t>We can apply Test and score widget with image embedding widget </a:t>
            </a:r>
          </a:p>
          <a:p>
            <a:endParaRPr lang="en-US" dirty="0"/>
          </a:p>
        </p:txBody>
      </p:sp>
    </p:spTree>
    <p:extLst>
      <p:ext uri="{BB962C8B-B14F-4D97-AF65-F5344CB8AC3E}">
        <p14:creationId xmlns:p14="http://schemas.microsoft.com/office/powerpoint/2010/main" val="38859931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normAutofit/>
          </a:bodyPr>
          <a:lstStyle/>
          <a:p>
            <a:pPr algn="just"/>
            <a:r>
              <a:rPr lang="en-US" b="1" dirty="0">
                <a:solidFill>
                  <a:srgbClr val="7030A0"/>
                </a:solidFill>
              </a:rPr>
              <a:t>Test and score cross validation also requires a learner</a:t>
            </a:r>
          </a:p>
          <a:p>
            <a:pPr algn="just"/>
            <a:r>
              <a:rPr lang="en-US" b="1" dirty="0">
                <a:solidFill>
                  <a:srgbClr val="7030A0"/>
                </a:solidFill>
              </a:rPr>
              <a:t>Ada Boost Classifier is a good choice for this problem.</a:t>
            </a:r>
          </a:p>
          <a:p>
            <a:pPr algn="just"/>
            <a:r>
              <a:rPr lang="en-US" b="1" dirty="0">
                <a:solidFill>
                  <a:srgbClr val="7030A0"/>
                </a:solidFill>
              </a:rPr>
              <a:t>Connect Logistic regression widget to test and score widget.</a:t>
            </a:r>
          </a:p>
          <a:p>
            <a:pPr algn="just"/>
            <a:r>
              <a:rPr lang="en-US" dirty="0"/>
              <a:t>Test and score performs 10 fold cross validation on images and reports on accuracy, area under curve etc.</a:t>
            </a:r>
          </a:p>
          <a:p>
            <a:endParaRPr lang="en-US" dirty="0"/>
          </a:p>
          <a:p>
            <a:endParaRPr lang="en-US" dirty="0"/>
          </a:p>
        </p:txBody>
      </p:sp>
    </p:spTree>
    <p:extLst>
      <p:ext uri="{BB962C8B-B14F-4D97-AF65-F5344CB8AC3E}">
        <p14:creationId xmlns:p14="http://schemas.microsoft.com/office/powerpoint/2010/main" val="935280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412777"/>
            <a:ext cx="8640959" cy="5328592"/>
          </a:xfrm>
        </p:spPr>
      </p:pic>
    </p:spTree>
    <p:extLst>
      <p:ext uri="{BB962C8B-B14F-4D97-AF65-F5344CB8AC3E}">
        <p14:creationId xmlns:p14="http://schemas.microsoft.com/office/powerpoint/2010/main" val="3357005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8892480" cy="5805264"/>
          </a:xfrm>
        </p:spPr>
      </p:pic>
      <p:sp>
        <p:nvSpPr>
          <p:cNvPr id="5" name="TextBox 4"/>
          <p:cNvSpPr txBox="1"/>
          <p:nvPr/>
        </p:nvSpPr>
        <p:spPr>
          <a:xfrm>
            <a:off x="357158" y="6093296"/>
            <a:ext cx="8786842" cy="400110"/>
          </a:xfrm>
          <a:prstGeom prst="rect">
            <a:avLst/>
          </a:prstGeom>
          <a:noFill/>
        </p:spPr>
        <p:txBody>
          <a:bodyPr wrap="square" rtlCol="0">
            <a:spAutoFit/>
          </a:bodyPr>
          <a:lstStyle/>
          <a:p>
            <a:r>
              <a:rPr lang="en-US" sz="2000" b="1" u="sng" dirty="0">
                <a:solidFill>
                  <a:srgbClr val="7030A0"/>
                </a:solidFill>
              </a:rPr>
              <a:t>Though Results are just 50% as we took a small database for your understanding.</a:t>
            </a:r>
          </a:p>
        </p:txBody>
      </p:sp>
    </p:spTree>
    <p:extLst>
      <p:ext uri="{BB962C8B-B14F-4D97-AF65-F5344CB8AC3E}">
        <p14:creationId xmlns:p14="http://schemas.microsoft.com/office/powerpoint/2010/main" val="37441316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88640"/>
            <a:ext cx="8435280" cy="6264696"/>
          </a:xfrm>
        </p:spPr>
        <p:txBody>
          <a:bodyPr>
            <a:normAutofit/>
          </a:bodyPr>
          <a:lstStyle/>
          <a:p>
            <a:r>
              <a:rPr lang="en-US" dirty="0"/>
              <a:t>This concludes this problem</a:t>
            </a:r>
          </a:p>
          <a:p>
            <a:r>
              <a:rPr lang="en-US" dirty="0"/>
              <a:t>In image processing algorithms, the main task is to apply your proposed algorithm to get the enhanced images.</a:t>
            </a:r>
          </a:p>
          <a:p>
            <a:r>
              <a:rPr lang="en-US" dirty="0"/>
              <a:t>Further the enhanced ROI are optimized for feature extraction and further classification</a:t>
            </a:r>
          </a:p>
          <a:p>
            <a:r>
              <a:rPr lang="en-US" dirty="0"/>
              <a:t>You must be having in-depth knowledge about the type of classifier to be sued pertaining to the type of research problem.</a:t>
            </a:r>
          </a:p>
          <a:p>
            <a:endParaRPr lang="en-US" dirty="0"/>
          </a:p>
        </p:txBody>
      </p:sp>
    </p:spTree>
    <p:extLst>
      <p:ext uri="{BB962C8B-B14F-4D97-AF65-F5344CB8AC3E}">
        <p14:creationId xmlns:p14="http://schemas.microsoft.com/office/powerpoint/2010/main" val="40786350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Clustering of Monet and Manet</a:t>
            </a:r>
            <a:endParaRPr lang="en-US" dirty="0"/>
          </a:p>
        </p:txBody>
      </p:sp>
      <p:sp>
        <p:nvSpPr>
          <p:cNvPr id="3" name="Content Placeholder 2"/>
          <p:cNvSpPr>
            <a:spLocks noGrp="1"/>
          </p:cNvSpPr>
          <p:nvPr>
            <p:ph idx="1"/>
          </p:nvPr>
        </p:nvSpPr>
        <p:spPr/>
        <p:txBody>
          <a:bodyPr>
            <a:normAutofit lnSpcReduction="10000"/>
          </a:bodyPr>
          <a:lstStyle/>
          <a:p>
            <a:pPr algn="just"/>
            <a:r>
              <a:rPr lang="en-IN" dirty="0"/>
              <a:t>For me it was always hard to tell the difference between 2 painters, Monet and Manet.</a:t>
            </a:r>
          </a:p>
          <a:p>
            <a:pPr algn="just"/>
            <a:r>
              <a:rPr lang="en-IN" dirty="0"/>
              <a:t>We all are not an artistorian, but we all know how to work on data, thus we can solve this problem with orange. </a:t>
            </a:r>
          </a:p>
          <a:p>
            <a:pPr algn="just"/>
            <a:r>
              <a:rPr lang="en-IN" dirty="0"/>
              <a:t>Let us load 27 paintings.</a:t>
            </a:r>
          </a:p>
          <a:p>
            <a:pPr algn="just"/>
            <a:r>
              <a:rPr lang="en-IN" dirty="0"/>
              <a:t>15 painted by Monet</a:t>
            </a:r>
          </a:p>
          <a:p>
            <a:pPr algn="just"/>
            <a:r>
              <a:rPr lang="en-IN" dirty="0"/>
              <a:t>12 Painted by Manet</a:t>
            </a:r>
          </a:p>
          <a:p>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lstStyle/>
          <a:p>
            <a:pPr algn="just"/>
            <a:r>
              <a:rPr lang="en-IN" dirty="0"/>
              <a:t>For your assistance, the link to download such image is at  </a:t>
            </a:r>
            <a:r>
              <a:rPr lang="en-US" dirty="0">
                <a:hlinkClick r:id="rId2"/>
              </a:rPr>
              <a:t>http://file.biolab.si/images/</a:t>
            </a:r>
            <a:endParaRPr lang="en-US" dirty="0"/>
          </a:p>
          <a:p>
            <a:pPr algn="just"/>
            <a:r>
              <a:rPr lang="en-IN" dirty="0"/>
              <a:t>You can recognize how input image Widget Recognize the 2 sub folder. </a:t>
            </a:r>
          </a:p>
          <a:p>
            <a:pPr algn="just"/>
            <a:r>
              <a:rPr lang="en-IN" dirty="0"/>
              <a:t>Manet and Monet.</a:t>
            </a:r>
          </a:p>
          <a:p>
            <a:pPr algn="just"/>
            <a:r>
              <a:rPr lang="en-IN" dirty="0"/>
              <a:t>If we observe our data in the data table, we say the names in folder becomes our class variable.</a:t>
            </a:r>
            <a:endParaRPr lang="en-US" dirty="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2060"/>
                </a:solidFill>
              </a:rPr>
              <a:t>Visual Programming</a:t>
            </a:r>
            <a:br>
              <a:rPr lang="en-US" b="1" dirty="0">
                <a:solidFill>
                  <a:srgbClr val="002060"/>
                </a:solidFill>
              </a:rPr>
            </a:br>
            <a:endParaRPr lang="en-US" b="1" dirty="0">
              <a:solidFill>
                <a:srgbClr val="002060"/>
              </a:solidFill>
            </a:endParaRPr>
          </a:p>
        </p:txBody>
      </p:sp>
      <p:sp>
        <p:nvSpPr>
          <p:cNvPr id="3" name="Content Placeholder 2"/>
          <p:cNvSpPr>
            <a:spLocks noGrp="1"/>
          </p:cNvSpPr>
          <p:nvPr>
            <p:ph idx="1"/>
          </p:nvPr>
        </p:nvSpPr>
        <p:spPr>
          <a:xfrm>
            <a:off x="179512" y="1000108"/>
            <a:ext cx="8507288" cy="5525236"/>
          </a:xfrm>
        </p:spPr>
        <p:txBody>
          <a:bodyPr>
            <a:normAutofit fontScale="92500" lnSpcReduction="10000"/>
          </a:bodyPr>
          <a:lstStyle/>
          <a:p>
            <a:pPr algn="just"/>
            <a:r>
              <a:rPr lang="en-US" dirty="0"/>
              <a:t>Tool is not just meant for computer science professionals but even for other fields user as it  provides visual programming.</a:t>
            </a:r>
          </a:p>
          <a:p>
            <a:pPr algn="just"/>
            <a:r>
              <a:rPr lang="en-US" dirty="0"/>
              <a:t> As simple installing a game and then playing it.</a:t>
            </a:r>
          </a:p>
          <a:p>
            <a:pPr algn="just"/>
            <a:r>
              <a:rPr lang="en-US" dirty="0"/>
              <a:t>No need to learn any kind of programming languages. </a:t>
            </a:r>
          </a:p>
          <a:p>
            <a:pPr algn="just"/>
            <a:r>
              <a:rPr lang="en-US" b="1" dirty="0">
                <a:solidFill>
                  <a:srgbClr val="0070C0"/>
                </a:solidFill>
              </a:rPr>
              <a:t>Only thing which you should know is Image Processing/Bio-informatics/Machine Learning/data mining concepts/as widgets are corresponding to each domain.</a:t>
            </a:r>
          </a:p>
          <a:p>
            <a:pPr algn="just"/>
            <a:r>
              <a:rPr lang="en-US" b="1" u="sng" dirty="0"/>
              <a:t>You should know that which algorithm or widget  should be used in a particular scenario.</a:t>
            </a:r>
          </a:p>
          <a:p>
            <a:pPr algn="just"/>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39718"/>
          </a:xfrm>
        </p:spPr>
        <p:txBody>
          <a:bodyPr>
            <a:normAutofit fontScale="90000"/>
          </a:bodyPr>
          <a:lstStyle/>
          <a:p>
            <a:r>
              <a:rPr lang="en-US" dirty="0"/>
              <a:t>Monet </a:t>
            </a:r>
            <a:r>
              <a:rPr lang="en-US" dirty="0" err="1"/>
              <a:t>Pics</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0" y="1071546"/>
            <a:ext cx="9144000" cy="5615014"/>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32"/>
          </a:xfrm>
        </p:spPr>
        <p:txBody>
          <a:bodyPr>
            <a:normAutofit/>
          </a:bodyPr>
          <a:lstStyle/>
          <a:p>
            <a:r>
              <a:rPr lang="en-US" dirty="0" err="1"/>
              <a:t>Manet</a:t>
            </a:r>
            <a:r>
              <a:rPr lang="en-US" dirty="0"/>
              <a:t> </a:t>
            </a:r>
            <a:r>
              <a:rPr lang="en-US" dirty="0" err="1"/>
              <a:t>Pics</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0" y="857232"/>
            <a:ext cx="9143999" cy="6000768"/>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normAutofit/>
          </a:bodyPr>
          <a:lstStyle/>
          <a:p>
            <a:pPr algn="just"/>
            <a:r>
              <a:rPr lang="en-IN" dirty="0"/>
              <a:t>But as we have seen in our previous examples, we cannot work with image alone.</a:t>
            </a:r>
          </a:p>
          <a:p>
            <a:pPr algn="just"/>
            <a:r>
              <a:rPr lang="en-IN" dirty="0"/>
              <a:t>We need to transform them into their numerical representation.</a:t>
            </a:r>
          </a:p>
          <a:p>
            <a:pPr algn="just"/>
            <a:r>
              <a:rPr lang="en-IN" b="1" dirty="0">
                <a:solidFill>
                  <a:srgbClr val="7030A0"/>
                </a:solidFill>
              </a:rPr>
              <a:t>We will use image embedding and choose the inceptionV3 embedded.</a:t>
            </a:r>
          </a:p>
          <a:p>
            <a:pPr algn="just"/>
            <a:r>
              <a:rPr lang="en-IN" b="1" dirty="0">
                <a:solidFill>
                  <a:srgbClr val="7030A0"/>
                </a:solidFill>
              </a:rPr>
              <a:t>This embeeder was trained on large collection of images of real life and is able to recognize the motifs in the images.</a:t>
            </a:r>
          </a:p>
          <a:p>
            <a:endParaRPr lang="en-IN" dirty="0"/>
          </a:p>
          <a:p>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9" name="Picture 3"/>
          <p:cNvPicPr>
            <a:picLocks noGrp="1" noChangeAspect="1" noChangeArrowheads="1"/>
          </p:cNvPicPr>
          <p:nvPr>
            <p:ph idx="1"/>
          </p:nvPr>
        </p:nvPicPr>
        <p:blipFill>
          <a:blip r:embed="rId2"/>
          <a:srcRect/>
          <a:stretch>
            <a:fillRect/>
          </a:stretch>
        </p:blipFill>
        <p:spPr bwMode="auto">
          <a:xfrm>
            <a:off x="0" y="0"/>
            <a:ext cx="9001155" cy="6858000"/>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57166"/>
            <a:ext cx="8686800" cy="6072230"/>
          </a:xfrm>
        </p:spPr>
        <p:txBody>
          <a:bodyPr>
            <a:normAutofit/>
          </a:bodyPr>
          <a:lstStyle/>
          <a:p>
            <a:pPr algn="just"/>
            <a:r>
              <a:rPr lang="en-IN" dirty="0"/>
              <a:t>This means we can find out whether the 2 painter painted similar or different motifs.</a:t>
            </a:r>
          </a:p>
          <a:p>
            <a:pPr algn="just"/>
            <a:r>
              <a:rPr lang="en-US" b="1" dirty="0">
                <a:solidFill>
                  <a:srgbClr val="7030A0"/>
                </a:solidFill>
              </a:rPr>
              <a:t>MOTIF is a recurring narrative element with symbolic significance.</a:t>
            </a:r>
          </a:p>
          <a:p>
            <a:pPr algn="just"/>
            <a:r>
              <a:rPr lang="en-IN" dirty="0"/>
              <a:t>We will measure the similarity between feature profile of our paintings with distances.</a:t>
            </a:r>
          </a:p>
          <a:p>
            <a:pPr algn="just"/>
            <a:r>
              <a:rPr lang="en-IN" dirty="0"/>
              <a:t>But set the distance measures as COSINE</a:t>
            </a:r>
          </a:p>
          <a:p>
            <a:pPr algn="just"/>
            <a:r>
              <a:rPr lang="en-IN" dirty="0"/>
              <a:t>COSINE distance measure will only consider the relative presence of features and not its absolute value. </a:t>
            </a: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6.JPG"/>
          <p:cNvPicPr>
            <a:picLocks noGrp="1" noChangeAspect="1"/>
          </p:cNvPicPr>
          <p:nvPr>
            <p:ph idx="1"/>
          </p:nvPr>
        </p:nvPicPr>
        <p:blipFill>
          <a:blip r:embed="rId2"/>
          <a:stretch>
            <a:fillRect/>
          </a:stretch>
        </p:blipFill>
        <p:spPr>
          <a:xfrm>
            <a:off x="214282" y="0"/>
            <a:ext cx="8643998" cy="6715148"/>
          </a:xfr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5626121"/>
          </a:xfrm>
        </p:spPr>
        <p:txBody>
          <a:bodyPr/>
          <a:lstStyle/>
          <a:p>
            <a:pPr algn="just"/>
            <a:r>
              <a:rPr lang="en-IN" sz="3600" dirty="0"/>
              <a:t>Finally send the computed distance matrix to hierarchal clustering.</a:t>
            </a:r>
          </a:p>
          <a:p>
            <a:pPr algn="just"/>
            <a:r>
              <a:rPr lang="en-IN" sz="3600" dirty="0"/>
              <a:t>You can see in the output that clustering independently discovered two groups that correspond to two painters.</a:t>
            </a:r>
          </a:p>
          <a:p>
            <a:pPr algn="just"/>
            <a:r>
              <a:rPr lang="en-IN" sz="3600" dirty="0"/>
              <a:t>But wait a minute have a close look up on the output</a:t>
            </a:r>
          </a:p>
          <a:p>
            <a:pPr>
              <a:buNone/>
            </a:pPr>
            <a:endParaRPr lang="en-IN" dirty="0"/>
          </a:p>
          <a:p>
            <a:pPr>
              <a:buNone/>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fontScale="90000"/>
          </a:bodyPr>
          <a:lstStyle/>
          <a:p>
            <a:r>
              <a:rPr lang="en-US" b="1" dirty="0">
                <a:solidFill>
                  <a:srgbClr val="002060"/>
                </a:solidFill>
              </a:rPr>
              <a:t>Smart Tool</a:t>
            </a:r>
            <a:endParaRPr lang="en-US" dirty="0"/>
          </a:p>
        </p:txBody>
      </p:sp>
      <p:sp>
        <p:nvSpPr>
          <p:cNvPr id="3" name="Content Placeholder 2"/>
          <p:cNvSpPr>
            <a:spLocks noGrp="1"/>
          </p:cNvSpPr>
          <p:nvPr>
            <p:ph idx="1"/>
          </p:nvPr>
        </p:nvSpPr>
        <p:spPr>
          <a:xfrm>
            <a:off x="457200" y="928670"/>
            <a:ext cx="8229600" cy="5643602"/>
          </a:xfrm>
        </p:spPr>
        <p:txBody>
          <a:bodyPr>
            <a:normAutofit/>
          </a:bodyPr>
          <a:lstStyle/>
          <a:p>
            <a:pPr algn="just"/>
            <a:r>
              <a:rPr lang="en-US" sz="3300" dirty="0"/>
              <a:t>You will definitely fall in love with this tool when you will experience its flexible and visual environment. </a:t>
            </a:r>
          </a:p>
          <a:p>
            <a:pPr algn="just"/>
            <a:r>
              <a:rPr lang="en-US" sz="3300" b="1" u="sng" dirty="0">
                <a:solidFill>
                  <a:srgbClr val="FF0000"/>
                </a:solidFill>
              </a:rPr>
              <a:t>It provides dotted lines if connection is not proper.</a:t>
            </a:r>
          </a:p>
          <a:p>
            <a:pPr algn="just"/>
            <a:r>
              <a:rPr lang="en-US" sz="3300" dirty="0"/>
              <a:t>If you are not using proper algorithm or doing something wrong then it will not allow you to connect with the data.</a:t>
            </a:r>
          </a:p>
          <a:p>
            <a:pPr marL="0" indent="0">
              <a:buNone/>
            </a:pP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357166"/>
            <a:ext cx="8401080" cy="5768997"/>
          </a:xfrm>
        </p:spPr>
        <p:txBody>
          <a:bodyPr/>
          <a:lstStyle/>
          <a:p>
            <a:pPr algn="just"/>
            <a:r>
              <a:rPr lang="en-IN" sz="3600" dirty="0"/>
              <a:t>It made one mistake, their is a Monet’s  painting  that resembles similar to </a:t>
            </a:r>
            <a:r>
              <a:rPr lang="en-IN" sz="3600" dirty="0" err="1"/>
              <a:t>Manets</a:t>
            </a:r>
            <a:r>
              <a:rPr lang="en-IN" sz="3600" dirty="0"/>
              <a:t> master pieces.</a:t>
            </a:r>
          </a:p>
          <a:p>
            <a:pPr algn="just"/>
            <a:r>
              <a:rPr lang="en-IN" sz="3600" dirty="0"/>
              <a:t>Let us see that suspicious image and select the suspicious cluster and send it to image viewer set.</a:t>
            </a:r>
          </a:p>
          <a:p>
            <a:pPr algn="just"/>
            <a:r>
              <a:rPr lang="en-IN" sz="3600" dirty="0"/>
              <a:t>We can set the label to image name to name the paintings with their proper title looks.</a:t>
            </a:r>
          </a:p>
          <a:p>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285728"/>
            <a:ext cx="8401080" cy="5840435"/>
          </a:xfrm>
        </p:spPr>
        <p:txBody>
          <a:bodyPr>
            <a:normAutofit/>
          </a:bodyPr>
          <a:lstStyle/>
          <a:p>
            <a:pPr algn="just"/>
            <a:r>
              <a:rPr lang="en-IN" dirty="0"/>
              <a:t>Here Clustering didn't make a mistake.</a:t>
            </a:r>
          </a:p>
          <a:p>
            <a:pPr algn="just"/>
            <a:r>
              <a:rPr lang="en-IN" dirty="0"/>
              <a:t>All the images in MONET are very similar, they all portray a man and a lady with a hat  with a women sitting on a bench.</a:t>
            </a:r>
          </a:p>
          <a:p>
            <a:pPr algn="just"/>
            <a:r>
              <a:rPr lang="en-IN" dirty="0"/>
              <a:t>One thing is very important here that computation of distances and hence clustering didn’t consider class labels yet clustering founds two clusters of similar images that corresponds nicely to our predefined labels. </a:t>
            </a: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9.JPG"/>
          <p:cNvPicPr>
            <a:picLocks noGrp="1" noChangeAspect="1"/>
          </p:cNvPicPr>
          <p:nvPr>
            <p:ph idx="1"/>
          </p:nvPr>
        </p:nvPicPr>
        <p:blipFill>
          <a:blip r:embed="rId2"/>
          <a:stretch>
            <a:fillRect/>
          </a:stretch>
        </p:blipFill>
        <p:spPr>
          <a:xfrm>
            <a:off x="428596" y="142853"/>
            <a:ext cx="8358246" cy="6429420"/>
          </a:xfr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10.JPG"/>
          <p:cNvPicPr>
            <a:picLocks noGrp="1" noChangeAspect="1"/>
          </p:cNvPicPr>
          <p:nvPr>
            <p:ph idx="1"/>
          </p:nvPr>
        </p:nvPicPr>
        <p:blipFill>
          <a:blip r:embed="rId2"/>
          <a:stretch>
            <a:fillRect/>
          </a:stretch>
        </p:blipFill>
        <p:spPr>
          <a:xfrm>
            <a:off x="357158" y="500043"/>
            <a:ext cx="8143932" cy="6000792"/>
          </a:xfr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10a.JPG"/>
          <p:cNvPicPr>
            <a:picLocks noGrp="1" noChangeAspect="1"/>
          </p:cNvPicPr>
          <p:nvPr>
            <p:ph idx="1"/>
          </p:nvPr>
        </p:nvPicPr>
        <p:blipFill>
          <a:blip r:embed="rId2"/>
          <a:stretch>
            <a:fillRect/>
          </a:stretch>
        </p:blipFill>
        <p:spPr>
          <a:xfrm>
            <a:off x="571472" y="428604"/>
            <a:ext cx="7929618" cy="6215106"/>
          </a:xfr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11.JPG"/>
          <p:cNvPicPr>
            <a:picLocks noGrp="1" noChangeAspect="1"/>
          </p:cNvPicPr>
          <p:nvPr>
            <p:ph idx="1"/>
          </p:nvPr>
        </p:nvPicPr>
        <p:blipFill>
          <a:blip r:embed="rId2"/>
          <a:stretch>
            <a:fillRect/>
          </a:stretch>
        </p:blipFill>
        <p:spPr>
          <a:xfrm>
            <a:off x="357158" y="142852"/>
            <a:ext cx="8501122" cy="6500858"/>
          </a:xfr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7030A0"/>
                </a:solidFill>
              </a:rPr>
              <a:t>Covid 19 </a:t>
            </a:r>
          </a:p>
        </p:txBody>
      </p:sp>
      <p:sp>
        <p:nvSpPr>
          <p:cNvPr id="3" name="Content Placeholder 2"/>
          <p:cNvSpPr>
            <a:spLocks noGrp="1"/>
          </p:cNvSpPr>
          <p:nvPr>
            <p:ph idx="1"/>
          </p:nvPr>
        </p:nvSpPr>
        <p:spPr>
          <a:xfrm>
            <a:off x="457200" y="1600200"/>
            <a:ext cx="8229600" cy="4709120"/>
          </a:xfrm>
        </p:spPr>
        <p:txBody>
          <a:bodyPr>
            <a:normAutofit lnSpcReduction="10000"/>
          </a:bodyPr>
          <a:lstStyle/>
          <a:p>
            <a:pPr algn="just"/>
            <a:r>
              <a:rPr lang="en-US" dirty="0"/>
              <a:t>Explore the Covid-19 Data with Orange</a:t>
            </a:r>
          </a:p>
          <a:p>
            <a:pPr algn="just"/>
            <a:r>
              <a:rPr lang="en-US" dirty="0"/>
              <a:t>Covid-19 is undoubtedly the news of the year.</a:t>
            </a:r>
          </a:p>
          <a:p>
            <a:pPr algn="just"/>
            <a:r>
              <a:rPr lang="en-US" dirty="0"/>
              <a:t>Thousands of health workers are working tirelessly to help those who fall sick.</a:t>
            </a:r>
          </a:p>
          <a:p>
            <a:pPr algn="just"/>
            <a:r>
              <a:rPr lang="en-US" dirty="0"/>
              <a:t>We engineers, data scientists are trying to explore the virus through data mining and machine learning.</a:t>
            </a:r>
          </a:p>
          <a:p>
            <a:pPr algn="just"/>
            <a:r>
              <a:rPr lang="en-US" dirty="0"/>
              <a:t>Now  we will see how anyone can take the covid data and explore it.</a:t>
            </a:r>
          </a:p>
        </p:txBody>
      </p:sp>
    </p:spTree>
    <p:extLst>
      <p:ext uri="{BB962C8B-B14F-4D97-AF65-F5344CB8AC3E}">
        <p14:creationId xmlns:p14="http://schemas.microsoft.com/office/powerpoint/2010/main" val="27497340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normAutofit/>
          </a:bodyPr>
          <a:lstStyle/>
          <a:p>
            <a:r>
              <a:rPr lang="en-US" sz="2800" dirty="0"/>
              <a:t>Let’s start by getting the data</a:t>
            </a:r>
          </a:p>
          <a:p>
            <a:r>
              <a:rPr lang="en-US" sz="2800" dirty="0"/>
              <a:t>Data set is provided by the John Hopkins University: </a:t>
            </a:r>
            <a:r>
              <a:rPr lang="en-US" sz="2800" dirty="0">
                <a:hlinkClick r:id="rId2"/>
              </a:rPr>
              <a:t>https://github.com/CSSEGISandData/COVID-19</a:t>
            </a:r>
            <a:r>
              <a:rPr lang="en-US" sz="2800" dirty="0"/>
              <a:t>.</a:t>
            </a:r>
          </a:p>
          <a:p>
            <a:r>
              <a:rPr lang="en-US" sz="2800" dirty="0"/>
              <a:t>Please note that this data is updated regularly, so your results will differ.</a:t>
            </a:r>
          </a:p>
          <a:p>
            <a:r>
              <a:rPr lang="en-US" sz="2800" dirty="0"/>
              <a:t>Copy paste this link in URL to directly fetch the covid-19 data from server</a:t>
            </a:r>
          </a:p>
          <a:p>
            <a:r>
              <a:rPr lang="en-US" sz="2800" u="sng" dirty="0">
                <a:solidFill>
                  <a:srgbClr val="0070C0"/>
                </a:solidFill>
              </a:rPr>
              <a:t>https://raw.githubusercontent.com/CSSEGISandData/COVID-19/master/csse_covid_19_data/csse_covid_19_time_series/time_series_covid19_confirmed_global.csv</a:t>
            </a:r>
          </a:p>
          <a:p>
            <a:pPr marL="0" indent="0">
              <a:buNone/>
            </a:pPr>
            <a:endParaRPr lang="en-US" sz="2800" dirty="0"/>
          </a:p>
        </p:txBody>
      </p:sp>
    </p:spTree>
    <p:extLst>
      <p:ext uri="{BB962C8B-B14F-4D97-AF65-F5344CB8AC3E}">
        <p14:creationId xmlns:p14="http://schemas.microsoft.com/office/powerpoint/2010/main" val="28571173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2871</TotalTime>
  <Words>4778</Words>
  <Application>Microsoft Office PowerPoint</Application>
  <PresentationFormat>On-screen Show (4:3)</PresentationFormat>
  <Paragraphs>496</Paragraphs>
  <Slides>177</Slides>
  <Notes>1</Notes>
  <HiddenSlides>0</HiddenSlides>
  <MMClips>0</MMClips>
  <ScaleCrop>false</ScaleCrop>
  <HeadingPairs>
    <vt:vector size="4" baseType="variant">
      <vt:variant>
        <vt:lpstr>Theme</vt:lpstr>
      </vt:variant>
      <vt:variant>
        <vt:i4>1</vt:i4>
      </vt:variant>
      <vt:variant>
        <vt:lpstr>Slide Titles</vt:lpstr>
      </vt:variant>
      <vt:variant>
        <vt:i4>177</vt:i4>
      </vt:variant>
    </vt:vector>
  </HeadingPairs>
  <TitlesOfParts>
    <vt:vector size="178" baseType="lpstr">
      <vt:lpstr>Office Theme</vt:lpstr>
      <vt:lpstr>Data Visualization and Data Optimization Using Orange  </vt:lpstr>
      <vt:lpstr>Introduction</vt:lpstr>
      <vt:lpstr>PowerPoint Presentation</vt:lpstr>
      <vt:lpstr>ORANGE </vt:lpstr>
      <vt:lpstr>What is Orange ?</vt:lpstr>
      <vt:lpstr>PowerPoint Presentation</vt:lpstr>
      <vt:lpstr>  Open source  </vt:lpstr>
      <vt:lpstr>Visual Programming </vt:lpstr>
      <vt:lpstr>Smart Tool</vt:lpstr>
      <vt:lpstr>Installation Steps for Orange </vt:lpstr>
      <vt:lpstr> Add-ons to extend the functionality </vt:lpstr>
      <vt:lpstr>Additional Widgets</vt:lpstr>
      <vt:lpstr>PowerPoint Presentation</vt:lpstr>
      <vt:lpstr>PowerPoint Presentation</vt:lpstr>
      <vt:lpstr>PowerPoint Presentation</vt:lpstr>
      <vt:lpstr>Lets see How Orange Works? </vt:lpstr>
      <vt:lpstr>Getting Started with Orange</vt:lpstr>
      <vt:lpstr>PowerPoint Presentation</vt:lpstr>
      <vt:lpstr>Widgets: Secret Ingredients of Orange</vt:lpstr>
      <vt:lpstr>File Widget</vt:lpstr>
      <vt:lpstr>PowerPoint Presentation</vt:lpstr>
      <vt:lpstr>Heart Disease Dataset</vt:lpstr>
      <vt:lpstr>On opening the data table, there are number of rows and columns  </vt:lpstr>
      <vt:lpstr>Lets plot the data, we will use scatter plot and connect with file widget (See 1st Workflow below) </vt:lpstr>
      <vt:lpstr>Scatter Plot</vt:lpstr>
      <vt:lpstr>Types of Plot Created in Orange</vt:lpstr>
      <vt:lpstr>Creating Data Workflows in Orange</vt:lpstr>
      <vt:lpstr>PowerPoint Presentation</vt:lpstr>
      <vt:lpstr>In distribution widget, one can walk through all the features in data.</vt:lpstr>
      <vt:lpstr>Chest pain distribution</vt:lpstr>
      <vt:lpstr>See Scatter Plot again of same dataset</vt:lpstr>
      <vt:lpstr>PowerPoint Presentation</vt:lpstr>
      <vt:lpstr>PowerPoint Presentation</vt:lpstr>
      <vt:lpstr>PowerPoint Presentation</vt:lpstr>
      <vt:lpstr>Changes in one widget are immediately propagated through workflow  </vt:lpstr>
      <vt:lpstr>Methods to add Widgets in Orange</vt:lpstr>
      <vt:lpstr>PowerPoint Presentation</vt:lpstr>
      <vt:lpstr>PowerPoint Presentation</vt:lpstr>
      <vt:lpstr>PowerPoint Presentation</vt:lpstr>
      <vt:lpstr>PowerPoint Presentation</vt:lpstr>
      <vt:lpstr>See highlighted instances in data table</vt:lpstr>
      <vt:lpstr>PowerPoint Presentation</vt:lpstr>
      <vt:lpstr>Dark Red instances shows  selected instances</vt:lpstr>
      <vt:lpstr>Loading and Saving your Data</vt:lpstr>
      <vt:lpstr>Magic in Orange</vt:lpstr>
      <vt:lpstr>PowerPoint Presentation</vt:lpstr>
      <vt:lpstr>PowerPoint Presentation</vt:lpstr>
      <vt:lpstr>PowerPoint Presentation</vt:lpstr>
      <vt:lpstr>Widgets useful in Research</vt:lpstr>
      <vt:lpstr>PowerPoint Presentation</vt:lpstr>
      <vt:lpstr>PowerPoint Presentation</vt:lpstr>
      <vt:lpstr>PowerPoint Presentation</vt:lpstr>
      <vt:lpstr>PowerPoint Presentation</vt:lpstr>
      <vt:lpstr>PowerPoint Presentation</vt:lpstr>
      <vt:lpstr>Image Processing through orange</vt:lpstr>
      <vt:lpstr>Transforming images into numbers</vt:lpstr>
      <vt:lpstr>Lets Start with an example</vt:lpstr>
      <vt:lpstr>Import Images </vt:lpstr>
      <vt:lpstr>PowerPoint Presentation</vt:lpstr>
      <vt:lpstr>How this data look like</vt:lpstr>
      <vt:lpstr>Things are not easy as it seems</vt:lpstr>
      <vt:lpstr>PowerPoint Presentation</vt:lpstr>
      <vt:lpstr>Image Embedding </vt:lpstr>
      <vt:lpstr>PowerPoint Presentation</vt:lpstr>
      <vt:lpstr>PowerPoint Presentation</vt:lpstr>
      <vt:lpstr>PowerPoint Presentation</vt:lpstr>
      <vt:lpstr>PowerPoint Presentation</vt:lpstr>
      <vt:lpstr>PowerPoint Presentation</vt:lpstr>
      <vt:lpstr>Image Classification for Architecture Distortion in Mammograms</vt:lpstr>
      <vt:lpstr>PowerPoint Presentation</vt:lpstr>
      <vt:lpstr>PowerPoint Presentation</vt:lpstr>
      <vt:lpstr>PowerPoint Presentation</vt:lpstr>
      <vt:lpstr>PowerPoint Presentation</vt:lpstr>
      <vt:lpstr>PowerPoint Presentation</vt:lpstr>
      <vt:lpstr>Workflow</vt:lpstr>
      <vt:lpstr>PowerPoint Presentation</vt:lpstr>
      <vt:lpstr>PowerPoint Presentation</vt:lpstr>
      <vt:lpstr>Clustering of Monet and Manet</vt:lpstr>
      <vt:lpstr>PowerPoint Presentation</vt:lpstr>
      <vt:lpstr>Monet Pics</vt:lpstr>
      <vt:lpstr>Manet Pics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Covid 19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GEO and Time series tool box</vt:lpstr>
      <vt:lpstr>PowerPoint Presentation</vt:lpstr>
      <vt:lpstr>PowerPoint Presentation</vt:lpstr>
      <vt:lpstr>PowerPoint Presentation</vt:lpstr>
      <vt:lpstr>PowerPoint Presentation</vt:lpstr>
      <vt:lpstr>Text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Clustering</vt:lpstr>
      <vt:lpstr>Lets Create work flow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M.Tech. Level Project</vt:lpstr>
      <vt:lpstr>PowerPoint Presentation</vt:lpstr>
      <vt:lpstr>Assignment for you</vt:lpstr>
      <vt:lpstr>Dataset in excel form</vt:lpstr>
      <vt:lpstr>Take away for Home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using ORANGE</dc:title>
  <dc:creator>AMIT</dc:creator>
  <cp:lastModifiedBy>Dr. Amit Kamra</cp:lastModifiedBy>
  <cp:revision>212</cp:revision>
  <dcterms:created xsi:type="dcterms:W3CDTF">2019-12-13T02:30:15Z</dcterms:created>
  <dcterms:modified xsi:type="dcterms:W3CDTF">2022-04-05T02:57:15Z</dcterms:modified>
</cp:coreProperties>
</file>